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s/slide23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1.xml" ContentType="application/vnd.openxmlformats-officedocument.presentationml.slide+xml"/>
  <Override PartName="/ppt/slides/slide30.xml" ContentType="application/vnd.openxmlformats-officedocument.presentationml.slide+xml"/>
  <Override PartName="/ppt/slides/slide32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33.xml" ContentType="application/vnd.openxmlformats-officedocument.presentationml.slide+xml"/>
  <Override PartName="/ppt/slides/slide31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10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2.xml" ContentType="application/vnd.openxmlformats-officedocument.presentationml.notesSlide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handoutMasters/handoutMaster1.xml" ContentType="application/vnd.openxmlformats-officedocument.presentationml.handoutMaster+xml"/>
  <Override PartName="/ppt/theme/theme3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16" r:id="rId1"/>
  </p:sldMasterIdLst>
  <p:notesMasterIdLst>
    <p:notesMasterId r:id="rId35"/>
  </p:notesMasterIdLst>
  <p:handoutMasterIdLst>
    <p:handoutMasterId r:id="rId36"/>
  </p:handoutMasterIdLst>
  <p:sldIdLst>
    <p:sldId id="269" r:id="rId2"/>
    <p:sldId id="394" r:id="rId3"/>
    <p:sldId id="395" r:id="rId4"/>
    <p:sldId id="396" r:id="rId5"/>
    <p:sldId id="416" r:id="rId6"/>
    <p:sldId id="417" r:id="rId7"/>
    <p:sldId id="418" r:id="rId8"/>
    <p:sldId id="436" r:id="rId9"/>
    <p:sldId id="437" r:id="rId10"/>
    <p:sldId id="438" r:id="rId11"/>
    <p:sldId id="439" r:id="rId12"/>
    <p:sldId id="440" r:id="rId13"/>
    <p:sldId id="441" r:id="rId14"/>
    <p:sldId id="461" r:id="rId15"/>
    <p:sldId id="364" r:id="rId16"/>
    <p:sldId id="420" r:id="rId17"/>
    <p:sldId id="421" r:id="rId18"/>
    <p:sldId id="373" r:id="rId19"/>
    <p:sldId id="427" r:id="rId20"/>
    <p:sldId id="419" r:id="rId21"/>
    <p:sldId id="273" r:id="rId22"/>
    <p:sldId id="442" r:id="rId23"/>
    <p:sldId id="443" r:id="rId24"/>
    <p:sldId id="444" r:id="rId25"/>
    <p:sldId id="445" r:id="rId26"/>
    <p:sldId id="446" r:id="rId27"/>
    <p:sldId id="447" r:id="rId28"/>
    <p:sldId id="449" r:id="rId29"/>
    <p:sldId id="459" r:id="rId30"/>
    <p:sldId id="448" r:id="rId31"/>
    <p:sldId id="355" r:id="rId32"/>
    <p:sldId id="279" r:id="rId33"/>
    <p:sldId id="460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566C"/>
    <a:srgbClr val="3B8CC1"/>
    <a:srgbClr val="A14986"/>
    <a:srgbClr val="674CA6"/>
    <a:srgbClr val="AC6851"/>
    <a:srgbClr val="B3FFFF"/>
    <a:srgbClr val="FFFFFF"/>
    <a:srgbClr val="47998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334"/>
    <p:restoredTop sz="78853"/>
  </p:normalViewPr>
  <p:slideViewPr>
    <p:cSldViewPr snapToGrid="0" snapToObjects="1">
      <p:cViewPr varScale="1">
        <p:scale>
          <a:sx n="48" d="100"/>
          <a:sy n="48" d="100"/>
        </p:scale>
        <p:origin x="200" y="7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77" d="100"/>
          <a:sy n="77" d="100"/>
        </p:scale>
        <p:origin x="2592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customXml" Target="../customXml/item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customXml" Target="../customXml/item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customXml" Target="../customXml/item3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78E4B7C-96ED-E449-9693-B655C4671FD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D809C4-E54C-A54E-B9F4-56C375E0D8D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3AD932-3578-6E4B-810C-4CF7533A983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A9B4CA-DA29-0849-8519-4B81F4CE08AD}" type="slidenum">
              <a:rPr lang="en-US" smtClean="0"/>
              <a:t>‹#›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7115A18-6E6E-F748-9363-1DB667F2522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89F1C8-9A67-204B-8DB6-6C2E5B2C92D6}" type="datetimeFigureOut">
              <a:rPr lang="en-US" smtClean="0"/>
              <a:t>3/25/20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53134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6A388D-9D8C-CA46-9AAE-FC7EF8761728}" type="datetimeFigureOut">
              <a:rPr lang="en-US" smtClean="0"/>
              <a:t>3/25/20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E8A310-1F38-1446-8352-DE17054C16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9006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E8A310-1F38-1446-8352-DE17054C162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8198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dirty="0"/>
              <a:t>Layers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Clasts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Fossils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Not</a:t>
            </a:r>
            <a:r>
              <a:rPr lang="en-US" baseline="0" dirty="0"/>
              <a:t> crystalline</a:t>
            </a:r>
          </a:p>
          <a:p>
            <a:pPr marL="228600" indent="-228600">
              <a:buFont typeface="+mj-lt"/>
              <a:buAutoNum type="arabicPeriod"/>
            </a:pPr>
            <a:r>
              <a:rPr lang="en-US" baseline="0" dirty="0"/>
              <a:t>Environment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E8A310-1F38-1446-8352-DE17054C162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4474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dirty="0"/>
              <a:t>Beds</a:t>
            </a:r>
            <a:r>
              <a:rPr lang="en-US" baseline="0" dirty="0"/>
              <a:t> </a:t>
            </a:r>
          </a:p>
          <a:p>
            <a:pPr marL="228600" indent="-228600">
              <a:buFont typeface="+mj-lt"/>
              <a:buAutoNum type="arabicPeriod"/>
            </a:pPr>
            <a:r>
              <a:rPr lang="en-US" baseline="0" dirty="0"/>
              <a:t>Strata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E8A310-1F38-1446-8352-DE17054C162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1028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dirty="0"/>
              <a:t>Sandstone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E8A310-1F38-1446-8352-DE17054C162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6863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Inorganic = not from living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E8A310-1F38-1446-8352-DE17054C162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5431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Inorganic = not from living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E8A310-1F38-1446-8352-DE17054C162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0967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Latin ‘folium’ means leaf,</a:t>
            </a:r>
            <a:r>
              <a:rPr lang="en-US" baseline="0" dirty="0"/>
              <a:t> like pages in a book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E8A310-1F38-1446-8352-DE17054C162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6984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E8A310-1F38-1446-8352-DE17054C162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4452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E8A310-1F38-1446-8352-DE17054C162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37291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E8A310-1F38-1446-8352-DE17054C162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5591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E8A310-1F38-1446-8352-DE17054C162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229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E8A310-1F38-1446-8352-DE17054C162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17319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E8A310-1F38-1446-8352-DE17054C162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0238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E8A310-1F38-1446-8352-DE17054C162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7662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E8A310-1F38-1446-8352-DE17054C162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190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E8A310-1F38-1446-8352-DE17054C162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2871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E8A310-1F38-1446-8352-DE17054C162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8617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E8A310-1F38-1446-8352-DE17054C162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987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E8A310-1F38-1446-8352-DE17054C162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6331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dirty="0"/>
              <a:t>Clasts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Compacted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cemented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E8A310-1F38-1446-8352-DE17054C162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5168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arning Goal Set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B610586-1121-E545-B9A3-243F30D950DD}"/>
              </a:ext>
            </a:extLst>
          </p:cNvPr>
          <p:cNvSpPr txBox="1"/>
          <p:nvPr userDrawn="1"/>
        </p:nvSpPr>
        <p:spPr>
          <a:xfrm>
            <a:off x="295218" y="1053881"/>
            <a:ext cx="2572719" cy="495947"/>
          </a:xfrm>
          <a:prstGeom prst="rect">
            <a:avLst/>
          </a:prstGeom>
          <a:solidFill>
            <a:srgbClr val="23566C"/>
          </a:solidFill>
        </p:spPr>
        <p:txBody>
          <a:bodyPr wrap="square" rtlCol="0" anchor="ctr">
            <a:noAutofit/>
          </a:bodyPr>
          <a:lstStyle/>
          <a:p>
            <a:r>
              <a:rPr lang="en-US" sz="2400" b="1" dirty="0">
                <a:solidFill>
                  <a:srgbClr val="B3FFFF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Learning Goal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9C2B4A-0943-CC42-BE38-4F715F7CAA2B}"/>
              </a:ext>
            </a:extLst>
          </p:cNvPr>
          <p:cNvSpPr txBox="1"/>
          <p:nvPr userDrawn="1"/>
        </p:nvSpPr>
        <p:spPr>
          <a:xfrm>
            <a:off x="517951" y="4565193"/>
            <a:ext cx="2734700" cy="1947917"/>
          </a:xfrm>
          <a:prstGeom prst="rect">
            <a:avLst/>
          </a:prstGeom>
          <a:noFill/>
        </p:spPr>
        <p:txBody>
          <a:bodyPr wrap="square" tIns="180000" rtlCol="0" anchor="t">
            <a:normAutofit/>
          </a:bodyPr>
          <a:lstStyle/>
          <a:p>
            <a:r>
              <a:rPr lang="en-US" sz="3600" b="1" dirty="0">
                <a:solidFill>
                  <a:srgbClr val="23566C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Think </a:t>
            </a:r>
          </a:p>
          <a:p>
            <a:r>
              <a:rPr lang="en-US" sz="3600" b="1" dirty="0">
                <a:solidFill>
                  <a:srgbClr val="23566C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Pair</a:t>
            </a:r>
          </a:p>
          <a:p>
            <a:r>
              <a:rPr lang="en-US" sz="3600" b="1" dirty="0">
                <a:solidFill>
                  <a:srgbClr val="23566C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Share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F92EDFBF-1AC7-4849-AEE9-9746296E15E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95274" y="1549400"/>
            <a:ext cx="11577177" cy="2929609"/>
          </a:xfrm>
          <a:prstGeom prst="rect">
            <a:avLst/>
          </a:prstGeom>
          <a:solidFill>
            <a:srgbClr val="3B8CC1"/>
          </a:solidFill>
        </p:spPr>
        <p:txBody>
          <a:bodyPr tIns="144000" bIns="0"/>
          <a:lstStyle>
            <a:lvl1pPr marL="0" indent="0">
              <a:buNone/>
              <a:defRPr sz="6000" b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1pPr>
            <a:lvl2pPr marL="457200" indent="0">
              <a:buNone/>
              <a:defRPr b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2pPr>
            <a:lvl3pPr marL="914400" indent="0">
              <a:buNone/>
              <a:defRPr b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3pPr>
            <a:lvl4pPr marL="1371600" indent="0">
              <a:buNone/>
              <a:defRPr b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4pPr>
            <a:lvl5pPr marL="1828800" indent="0">
              <a:buNone/>
              <a:defRPr b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5pPr>
          </a:lstStyle>
          <a:p>
            <a:pPr lvl="0"/>
            <a:r>
              <a:rPr lang="en-US" dirty="0"/>
              <a:t>Type learning goal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BA5BEC9-826C-1A47-BE3A-FB14643A0AFC}"/>
              </a:ext>
            </a:extLst>
          </p:cNvPr>
          <p:cNvGrpSpPr/>
          <p:nvPr userDrawn="1"/>
        </p:nvGrpSpPr>
        <p:grpSpPr>
          <a:xfrm>
            <a:off x="3252651" y="4754285"/>
            <a:ext cx="6037091" cy="1758825"/>
            <a:chOff x="3419637" y="4738177"/>
            <a:chExt cx="6037091" cy="1758825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E37A4E4E-E544-E249-993F-5D9F8D408AA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7548216" y="4738177"/>
              <a:ext cx="1908512" cy="1758825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7136D400-0E94-6C46-90A5-1287F85EA4C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5489858" y="4744984"/>
              <a:ext cx="1981018" cy="1631427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1428E63F-FFC1-9440-B22C-5C00F37E9B0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3419637" y="4744984"/>
              <a:ext cx="1992881" cy="16314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49379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pendant Practi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7">
            <a:extLst>
              <a:ext uri="{FF2B5EF4-FFF2-40B4-BE49-F238E27FC236}">
                <a16:creationId xmlns:a16="http://schemas.microsoft.com/office/drawing/2014/main" id="{BA5CBAB5-B25F-4B4C-804A-AD021B9010E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95275" y="215154"/>
            <a:ext cx="9282113" cy="375396"/>
          </a:xfrm>
          <a:prstGeom prst="rect">
            <a:avLst/>
          </a:prstGeom>
          <a:solidFill>
            <a:srgbClr val="3B8CC1"/>
          </a:solidFill>
        </p:spPr>
        <p:txBody>
          <a:bodyPr anchor="ctr"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1pPr>
            <a:lvl2pPr marL="457200" indent="0" algn="l">
              <a:buNone/>
              <a:defRPr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2pPr>
            <a:lvl3pPr marL="914400" indent="0" algn="l">
              <a:buNone/>
              <a:defRPr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3pPr>
            <a:lvl4pPr marL="1371600" indent="0" algn="l">
              <a:buNone/>
              <a:defRPr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4pPr>
            <a:lvl5pPr marL="1828800" indent="0" algn="l">
              <a:buNone/>
              <a:defRPr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5pPr>
          </a:lstStyle>
          <a:p>
            <a:pPr lvl="0"/>
            <a:r>
              <a:rPr lang="en-US" dirty="0"/>
              <a:t>Type Learning Goal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D226EA-4EBE-2F4F-B4B3-8C66D44A3FDC}"/>
              </a:ext>
            </a:extLst>
          </p:cNvPr>
          <p:cNvSpPr txBox="1"/>
          <p:nvPr userDrawn="1"/>
        </p:nvSpPr>
        <p:spPr>
          <a:xfrm>
            <a:off x="295275" y="590550"/>
            <a:ext cx="3779478" cy="317139"/>
          </a:xfrm>
          <a:prstGeom prst="rect">
            <a:avLst/>
          </a:prstGeom>
          <a:solidFill>
            <a:srgbClr val="23566C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US" sz="1600" b="1" dirty="0">
                <a:solidFill>
                  <a:srgbClr val="B3FFFF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Independent Practice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2A7343F6-8A3F-024A-BAB1-A40A1A630C1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644135" y="287950"/>
            <a:ext cx="2162572" cy="288424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anchor="ctr"/>
          <a:lstStyle>
            <a:lvl1pPr marL="0" indent="0">
              <a:buNone/>
              <a:defRPr sz="120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1pPr>
          </a:lstStyle>
          <a:p>
            <a:pPr lvl="0"/>
            <a:r>
              <a:rPr lang="en-US" sz="12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Check for Understanding</a:t>
            </a:r>
            <a:endParaRPr lang="en-US" dirty="0"/>
          </a:p>
        </p:txBody>
      </p:sp>
      <p:sp>
        <p:nvSpPr>
          <p:cNvPr id="21" name="Text Placeholder 48">
            <a:extLst>
              <a:ext uri="{FF2B5EF4-FFF2-40B4-BE49-F238E27FC236}">
                <a16:creationId xmlns:a16="http://schemas.microsoft.com/office/drawing/2014/main" id="{81597401-FB89-084B-955C-A0C7FAB0243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646920" y="572262"/>
            <a:ext cx="2159787" cy="175488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1200">
                <a:latin typeface="Futura Medium" panose="020B0602020204020303" pitchFamily="34" charset="-79"/>
                <a:cs typeface="Futura Medium" panose="020B0602020204020303" pitchFamily="34" charset="-79"/>
              </a:defRPr>
            </a:lvl1pPr>
            <a:lvl2pPr marL="457200" indent="0">
              <a:buNone/>
              <a:defRPr sz="1200">
                <a:latin typeface="Futura Medium" panose="020B0602020204020303" pitchFamily="34" charset="-79"/>
                <a:cs typeface="Futura Medium" panose="020B0602020204020303" pitchFamily="34" charset="-79"/>
              </a:defRPr>
            </a:lvl2pPr>
            <a:lvl3pPr marL="914400" indent="0">
              <a:buNone/>
              <a:defRPr sz="1200">
                <a:latin typeface="Futura Medium" panose="020B0602020204020303" pitchFamily="34" charset="-79"/>
                <a:cs typeface="Futura Medium" panose="020B0602020204020303" pitchFamily="34" charset="-79"/>
              </a:defRPr>
            </a:lvl3pPr>
            <a:lvl4pPr marL="1371600" indent="0">
              <a:buNone/>
              <a:defRPr sz="1200">
                <a:latin typeface="Futura Medium" panose="020B0602020204020303" pitchFamily="34" charset="-79"/>
                <a:cs typeface="Futura Medium" panose="020B0602020204020303" pitchFamily="34" charset="-79"/>
              </a:defRPr>
            </a:lvl4pPr>
            <a:lvl5pPr marL="1828800" indent="0">
              <a:buNone/>
              <a:defRPr sz="1200">
                <a:latin typeface="Futura Medium" panose="020B0602020204020303" pitchFamily="34" charset="-79"/>
                <a:cs typeface="Futura Medium" panose="020B0602020204020303" pitchFamily="34" charset="-79"/>
              </a:defRPr>
            </a:lvl5pPr>
          </a:lstStyle>
          <a:p>
            <a:pPr lvl="0"/>
            <a:r>
              <a:rPr lang="en-US" dirty="0"/>
              <a:t>Questions</a:t>
            </a: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A82891C2-3E9D-4241-85E7-747B1595FB9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644135" y="2395402"/>
            <a:ext cx="2162572" cy="288424"/>
          </a:xfrm>
          <a:prstGeom prst="rect">
            <a:avLst/>
          </a:prstGeom>
          <a:solidFill>
            <a:srgbClr val="7030A0"/>
          </a:solidFill>
        </p:spPr>
        <p:txBody>
          <a:bodyPr anchor="ctr"/>
          <a:lstStyle>
            <a:lvl1pPr marL="0" indent="0">
              <a:buNone/>
              <a:defRPr sz="120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1pPr>
          </a:lstStyle>
          <a:p>
            <a:pPr lvl="0"/>
            <a:r>
              <a:rPr lang="en-US" sz="12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Hints</a:t>
            </a:r>
            <a:endParaRPr lang="en-US" dirty="0"/>
          </a:p>
        </p:txBody>
      </p:sp>
      <p:sp>
        <p:nvSpPr>
          <p:cNvPr id="23" name="Text Placeholder 48">
            <a:extLst>
              <a:ext uri="{FF2B5EF4-FFF2-40B4-BE49-F238E27FC236}">
                <a16:creationId xmlns:a16="http://schemas.microsoft.com/office/drawing/2014/main" id="{8A690C59-B342-0648-BCE5-1C98B5A89AD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646920" y="2676906"/>
            <a:ext cx="2163007" cy="175488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1200">
                <a:latin typeface="Futura Medium" panose="020B0602020204020303" pitchFamily="34" charset="-79"/>
                <a:cs typeface="Futura Medium" panose="020B0602020204020303" pitchFamily="34" charset="-79"/>
              </a:defRPr>
            </a:lvl1pPr>
            <a:lvl2pPr marL="457200" indent="0">
              <a:buNone/>
              <a:defRPr sz="1200">
                <a:latin typeface="Futura Medium" panose="020B0602020204020303" pitchFamily="34" charset="-79"/>
                <a:cs typeface="Futura Medium" panose="020B0602020204020303" pitchFamily="34" charset="-79"/>
              </a:defRPr>
            </a:lvl2pPr>
            <a:lvl3pPr marL="914400" indent="0">
              <a:buNone/>
              <a:defRPr sz="1200">
                <a:latin typeface="Futura Medium" panose="020B0602020204020303" pitchFamily="34" charset="-79"/>
                <a:cs typeface="Futura Medium" panose="020B0602020204020303" pitchFamily="34" charset="-79"/>
              </a:defRPr>
            </a:lvl3pPr>
            <a:lvl4pPr marL="1371600" indent="0">
              <a:buNone/>
              <a:defRPr sz="1200">
                <a:latin typeface="Futura Medium" panose="020B0602020204020303" pitchFamily="34" charset="-79"/>
                <a:cs typeface="Futura Medium" panose="020B0602020204020303" pitchFamily="34" charset="-79"/>
              </a:defRPr>
            </a:lvl4pPr>
            <a:lvl5pPr marL="1828800" indent="0">
              <a:buNone/>
              <a:defRPr sz="1200">
                <a:latin typeface="Futura Medium" panose="020B0602020204020303" pitchFamily="34" charset="-79"/>
                <a:cs typeface="Futura Medium" panose="020B0602020204020303" pitchFamily="34" charset="-79"/>
              </a:defRPr>
            </a:lvl5pPr>
          </a:lstStyle>
          <a:p>
            <a:pPr lvl="0"/>
            <a:r>
              <a:rPr lang="en-US" dirty="0"/>
              <a:t>Tips for them</a:t>
            </a:r>
          </a:p>
        </p:txBody>
      </p:sp>
      <p:sp>
        <p:nvSpPr>
          <p:cNvPr id="24" name="Text Placeholder 5">
            <a:extLst>
              <a:ext uri="{FF2B5EF4-FFF2-40B4-BE49-F238E27FC236}">
                <a16:creationId xmlns:a16="http://schemas.microsoft.com/office/drawing/2014/main" id="{17B4E049-9FD5-E24B-B3BE-5C09B449C3F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644135" y="4502854"/>
            <a:ext cx="2162572" cy="288424"/>
          </a:xfrm>
          <a:prstGeom prst="rect">
            <a:avLst/>
          </a:prstGeom>
          <a:solidFill>
            <a:srgbClr val="A14986"/>
          </a:solidFill>
        </p:spPr>
        <p:txBody>
          <a:bodyPr anchor="ctr"/>
          <a:lstStyle>
            <a:lvl1pPr marL="0" indent="0">
              <a:buNone/>
              <a:defRPr sz="120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1pPr>
          </a:lstStyle>
          <a:p>
            <a:pPr lvl="0"/>
            <a:r>
              <a:rPr lang="en-US" sz="12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Vocabulary</a:t>
            </a:r>
            <a:endParaRPr lang="en-US" dirty="0"/>
          </a:p>
        </p:txBody>
      </p:sp>
      <p:sp>
        <p:nvSpPr>
          <p:cNvPr id="25" name="Text Placeholder 48">
            <a:extLst>
              <a:ext uri="{FF2B5EF4-FFF2-40B4-BE49-F238E27FC236}">
                <a16:creationId xmlns:a16="http://schemas.microsoft.com/office/drawing/2014/main" id="{5E376940-61D8-D142-9880-9EE380DE857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646920" y="4787720"/>
            <a:ext cx="2159787" cy="106245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1200">
                <a:latin typeface="Futura Medium" panose="020B0602020204020303" pitchFamily="34" charset="-79"/>
                <a:cs typeface="Futura Medium" panose="020B0602020204020303" pitchFamily="34" charset="-79"/>
              </a:defRPr>
            </a:lvl1pPr>
            <a:lvl2pPr marL="457200" indent="0">
              <a:buNone/>
              <a:defRPr sz="1200">
                <a:latin typeface="Futura Medium" panose="020B0602020204020303" pitchFamily="34" charset="-79"/>
                <a:cs typeface="Futura Medium" panose="020B0602020204020303" pitchFamily="34" charset="-79"/>
              </a:defRPr>
            </a:lvl2pPr>
            <a:lvl3pPr marL="914400" indent="0">
              <a:buNone/>
              <a:defRPr sz="1200">
                <a:latin typeface="Futura Medium" panose="020B0602020204020303" pitchFamily="34" charset="-79"/>
                <a:cs typeface="Futura Medium" panose="020B0602020204020303" pitchFamily="34" charset="-79"/>
              </a:defRPr>
            </a:lvl3pPr>
            <a:lvl4pPr marL="1371600" indent="0">
              <a:buNone/>
              <a:defRPr sz="1200">
                <a:latin typeface="Futura Medium" panose="020B0602020204020303" pitchFamily="34" charset="-79"/>
                <a:cs typeface="Futura Medium" panose="020B0602020204020303" pitchFamily="34" charset="-79"/>
              </a:defRPr>
            </a:lvl4pPr>
            <a:lvl5pPr marL="1828800" indent="0">
              <a:buNone/>
              <a:defRPr sz="1200">
                <a:latin typeface="Futura Medium" panose="020B0602020204020303" pitchFamily="34" charset="-79"/>
                <a:cs typeface="Futura Medium" panose="020B0602020204020303" pitchFamily="34" charset="-79"/>
              </a:defRPr>
            </a:lvl5pPr>
          </a:lstStyle>
          <a:p>
            <a:pPr lvl="0"/>
            <a:r>
              <a:rPr lang="en-US" dirty="0"/>
              <a:t>words</a:t>
            </a:r>
          </a:p>
        </p:txBody>
      </p:sp>
    </p:spTree>
    <p:extLst>
      <p:ext uri="{BB962C8B-B14F-4D97-AF65-F5344CB8AC3E}">
        <p14:creationId xmlns:p14="http://schemas.microsoft.com/office/powerpoint/2010/main" val="42737251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arning Goal Comple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B610586-1121-E545-B9A3-243F30D950DD}"/>
              </a:ext>
            </a:extLst>
          </p:cNvPr>
          <p:cNvSpPr txBox="1"/>
          <p:nvPr userDrawn="1"/>
        </p:nvSpPr>
        <p:spPr>
          <a:xfrm>
            <a:off x="295218" y="1053881"/>
            <a:ext cx="2572719" cy="495947"/>
          </a:xfrm>
          <a:prstGeom prst="rect">
            <a:avLst/>
          </a:prstGeom>
          <a:solidFill>
            <a:srgbClr val="23566C"/>
          </a:solidFill>
        </p:spPr>
        <p:txBody>
          <a:bodyPr wrap="square" rtlCol="0" anchor="ctr">
            <a:noAutofit/>
          </a:bodyPr>
          <a:lstStyle/>
          <a:p>
            <a:r>
              <a:rPr lang="en-US" sz="2400" b="1" dirty="0">
                <a:solidFill>
                  <a:srgbClr val="B3FFFF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Learning Goal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F92EDFBF-1AC7-4849-AEE9-9746296E15E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95274" y="1549400"/>
            <a:ext cx="11577177" cy="2929609"/>
          </a:xfrm>
          <a:prstGeom prst="rect">
            <a:avLst/>
          </a:prstGeom>
          <a:solidFill>
            <a:srgbClr val="3B8CC1"/>
          </a:solidFill>
        </p:spPr>
        <p:txBody>
          <a:bodyPr tIns="144000" bIns="0"/>
          <a:lstStyle>
            <a:lvl1pPr marL="0" indent="0">
              <a:buNone/>
              <a:defRPr sz="6000" b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1pPr>
            <a:lvl2pPr marL="457200" indent="0">
              <a:buNone/>
              <a:defRPr b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2pPr>
            <a:lvl3pPr marL="914400" indent="0">
              <a:buNone/>
              <a:defRPr b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3pPr>
            <a:lvl4pPr marL="1371600" indent="0">
              <a:buNone/>
              <a:defRPr b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4pPr>
            <a:lvl5pPr marL="1828800" indent="0">
              <a:buNone/>
              <a:defRPr b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5pPr>
          </a:lstStyle>
          <a:p>
            <a:pPr lvl="0"/>
            <a:r>
              <a:rPr lang="en-US" dirty="0"/>
              <a:t>Type learning goal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BA5BEC9-826C-1A47-BE3A-FB14643A0AFC}"/>
              </a:ext>
            </a:extLst>
          </p:cNvPr>
          <p:cNvGrpSpPr/>
          <p:nvPr userDrawn="1"/>
        </p:nvGrpSpPr>
        <p:grpSpPr>
          <a:xfrm>
            <a:off x="3065316" y="4735235"/>
            <a:ext cx="6037091" cy="1758825"/>
            <a:chOff x="3419637" y="4738177"/>
            <a:chExt cx="6037091" cy="1758825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E37A4E4E-E544-E249-993F-5D9F8D408AA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7548216" y="4738177"/>
              <a:ext cx="1908512" cy="1758825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7136D400-0E94-6C46-90A5-1287F85EA4C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5489858" y="4744984"/>
              <a:ext cx="1981018" cy="1631427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1428E63F-FFC1-9440-B22C-5C00F37E9B0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3419637" y="4744984"/>
              <a:ext cx="1992881" cy="16314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196037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801327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53762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Term Defin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A0D500E-A7E8-9948-9493-B71BF9B8CEC2}"/>
              </a:ext>
            </a:extLst>
          </p:cNvPr>
          <p:cNvSpPr txBox="1"/>
          <p:nvPr userDrawn="1"/>
        </p:nvSpPr>
        <p:spPr>
          <a:xfrm>
            <a:off x="295218" y="208656"/>
            <a:ext cx="3509866" cy="515262"/>
          </a:xfrm>
          <a:prstGeom prst="rect">
            <a:avLst/>
          </a:prstGeom>
          <a:solidFill>
            <a:srgbClr val="23566C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r>
              <a:rPr lang="en-US" sz="2400" b="1" dirty="0">
                <a:solidFill>
                  <a:srgbClr val="B3FFFF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Key Term Definition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E5EB58-8F76-3048-9FB3-21AC89DAF2CC}"/>
              </a:ext>
            </a:extLst>
          </p:cNvPr>
          <p:cNvSpPr txBox="1"/>
          <p:nvPr userDrawn="1"/>
        </p:nvSpPr>
        <p:spPr>
          <a:xfrm>
            <a:off x="295218" y="1873045"/>
            <a:ext cx="5256496" cy="495947"/>
          </a:xfrm>
          <a:prstGeom prst="rect">
            <a:avLst/>
          </a:prstGeom>
          <a:solidFill>
            <a:srgbClr val="B3FFFF"/>
          </a:solidFill>
          <a:ln>
            <a:noFill/>
          </a:ln>
        </p:spPr>
        <p:txBody>
          <a:bodyPr wrap="square" rtlCol="0" anchor="ctr">
            <a:normAutofit/>
          </a:bodyPr>
          <a:lstStyle/>
          <a:p>
            <a:r>
              <a:rPr lang="en-US" sz="2400" b="1" dirty="0">
                <a:solidFill>
                  <a:srgbClr val="23566C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Track with me / Read with me</a:t>
            </a:r>
          </a:p>
        </p:txBody>
      </p: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2E21142D-FCB6-AD43-81CF-7EE41D3DAC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95218" y="722387"/>
            <a:ext cx="11577177" cy="1150657"/>
          </a:xfrm>
          <a:prstGeom prst="rect">
            <a:avLst/>
          </a:prstGeom>
          <a:solidFill>
            <a:srgbClr val="3B8CC1"/>
          </a:solidFill>
        </p:spPr>
        <p:txBody>
          <a:bodyPr tIns="144000" bIns="0"/>
          <a:lstStyle>
            <a:lvl1pPr marL="0" indent="0">
              <a:buNone/>
              <a:defRPr sz="6000" b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1pPr>
            <a:lvl2pPr marL="457200" indent="0">
              <a:buNone/>
              <a:defRPr b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2pPr>
            <a:lvl3pPr marL="914400" indent="0">
              <a:buNone/>
              <a:defRPr b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3pPr>
            <a:lvl4pPr marL="1371600" indent="0">
              <a:buNone/>
              <a:defRPr b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4pPr>
            <a:lvl5pPr marL="1828800" indent="0">
              <a:buNone/>
              <a:defRPr b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5pPr>
          </a:lstStyle>
          <a:p>
            <a:pPr lvl="0"/>
            <a:r>
              <a:rPr lang="en-US" dirty="0"/>
              <a:t>Type target vocabulary</a:t>
            </a:r>
          </a:p>
        </p:txBody>
      </p: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433481FB-B158-8942-A907-67474F1AC6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95218" y="2386776"/>
            <a:ext cx="11577177" cy="4242624"/>
          </a:xfrm>
          <a:prstGeom prst="rect">
            <a:avLst/>
          </a:prstGeom>
          <a:noFill/>
        </p:spPr>
        <p:txBody>
          <a:bodyPr tIns="144000" bIns="0"/>
          <a:lstStyle>
            <a:lvl1pPr marL="0" indent="0">
              <a:buNone/>
              <a:defRPr sz="6000" b="1">
                <a:solidFill>
                  <a:srgbClr val="23566C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1pPr>
            <a:lvl2pPr marL="457200" indent="0">
              <a:buNone/>
              <a:defRPr b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2pPr>
            <a:lvl3pPr marL="914400" indent="0">
              <a:buNone/>
              <a:defRPr b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3pPr>
            <a:lvl4pPr marL="1371600" indent="0">
              <a:buNone/>
              <a:defRPr b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4pPr>
            <a:lvl5pPr marL="1828800" indent="0">
              <a:buNone/>
              <a:defRPr b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5pPr>
          </a:lstStyle>
          <a:p>
            <a:pPr lvl="0"/>
            <a:r>
              <a:rPr lang="en-US" dirty="0"/>
              <a:t>Type definition</a:t>
            </a:r>
          </a:p>
        </p:txBody>
      </p:sp>
    </p:spTree>
    <p:extLst>
      <p:ext uri="{BB962C8B-B14F-4D97-AF65-F5344CB8AC3E}">
        <p14:creationId xmlns:p14="http://schemas.microsoft.com/office/powerpoint/2010/main" val="38778411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Term Definition Disappe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A0D500E-A7E8-9948-9493-B71BF9B8CEC2}"/>
              </a:ext>
            </a:extLst>
          </p:cNvPr>
          <p:cNvSpPr txBox="1"/>
          <p:nvPr userDrawn="1"/>
        </p:nvSpPr>
        <p:spPr>
          <a:xfrm>
            <a:off x="295218" y="208656"/>
            <a:ext cx="3509866" cy="515262"/>
          </a:xfrm>
          <a:prstGeom prst="rect">
            <a:avLst/>
          </a:prstGeom>
          <a:solidFill>
            <a:srgbClr val="23566C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r>
              <a:rPr lang="en-US" sz="2400" b="1" dirty="0">
                <a:solidFill>
                  <a:srgbClr val="B3FFFF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Key Term Definition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E5EB58-8F76-3048-9FB3-21AC89DAF2CC}"/>
              </a:ext>
            </a:extLst>
          </p:cNvPr>
          <p:cNvSpPr txBox="1"/>
          <p:nvPr userDrawn="1"/>
        </p:nvSpPr>
        <p:spPr>
          <a:xfrm>
            <a:off x="295218" y="1873045"/>
            <a:ext cx="5256496" cy="495947"/>
          </a:xfrm>
          <a:prstGeom prst="rect">
            <a:avLst/>
          </a:prstGeom>
          <a:solidFill>
            <a:srgbClr val="B3FFFF"/>
          </a:solidFill>
          <a:ln>
            <a:noFill/>
          </a:ln>
        </p:spPr>
        <p:txBody>
          <a:bodyPr wrap="square" rtlCol="0" anchor="ctr">
            <a:normAutofit/>
          </a:bodyPr>
          <a:lstStyle/>
          <a:p>
            <a:r>
              <a:rPr lang="en-US" sz="2400" b="1" dirty="0">
                <a:solidFill>
                  <a:srgbClr val="23566C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Track with me / Read with me</a:t>
            </a:r>
          </a:p>
        </p:txBody>
      </p: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2E21142D-FCB6-AD43-81CF-7EE41D3DAC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95218" y="722387"/>
            <a:ext cx="11577177" cy="1150657"/>
          </a:xfrm>
          <a:prstGeom prst="rect">
            <a:avLst/>
          </a:prstGeom>
          <a:solidFill>
            <a:srgbClr val="3B8CC1"/>
          </a:solidFill>
        </p:spPr>
        <p:txBody>
          <a:bodyPr tIns="144000" bIns="0"/>
          <a:lstStyle>
            <a:lvl1pPr marL="0" indent="0">
              <a:buNone/>
              <a:defRPr sz="6000" b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1pPr>
            <a:lvl2pPr marL="457200" indent="0">
              <a:buNone/>
              <a:defRPr b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2pPr>
            <a:lvl3pPr marL="914400" indent="0">
              <a:buNone/>
              <a:defRPr b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3pPr>
            <a:lvl4pPr marL="1371600" indent="0">
              <a:buNone/>
              <a:defRPr b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4pPr>
            <a:lvl5pPr marL="1828800" indent="0">
              <a:buNone/>
              <a:defRPr b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5pPr>
          </a:lstStyle>
          <a:p>
            <a:pPr lvl="0"/>
            <a:r>
              <a:rPr lang="en-US" dirty="0"/>
              <a:t>Type target vocabulary</a:t>
            </a:r>
          </a:p>
        </p:txBody>
      </p: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433481FB-B158-8942-A907-67474F1AC6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95218" y="2386776"/>
            <a:ext cx="11577177" cy="1042224"/>
          </a:xfrm>
          <a:prstGeom prst="rect">
            <a:avLst/>
          </a:prstGeom>
          <a:noFill/>
        </p:spPr>
        <p:txBody>
          <a:bodyPr tIns="144000" bIns="0"/>
          <a:lstStyle>
            <a:lvl1pPr marL="0" indent="0">
              <a:buNone/>
              <a:defRPr sz="6000" b="1">
                <a:solidFill>
                  <a:srgbClr val="23566C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1pPr>
            <a:lvl2pPr marL="457200" indent="0">
              <a:buNone/>
              <a:defRPr b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2pPr>
            <a:lvl3pPr marL="914400" indent="0">
              <a:buNone/>
              <a:defRPr b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3pPr>
            <a:lvl4pPr marL="1371600" indent="0">
              <a:buNone/>
              <a:defRPr b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4pPr>
            <a:lvl5pPr marL="1828800" indent="0">
              <a:buNone/>
              <a:defRPr b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5pPr>
          </a:lstStyle>
          <a:p>
            <a:pPr lvl="0"/>
            <a:r>
              <a:rPr lang="en-US" dirty="0"/>
              <a:t>Type target vocab is</a:t>
            </a:r>
          </a:p>
        </p:txBody>
      </p:sp>
      <p:sp>
        <p:nvSpPr>
          <p:cNvPr id="6" name="Text Placeholder 15">
            <a:extLst>
              <a:ext uri="{FF2B5EF4-FFF2-40B4-BE49-F238E27FC236}">
                <a16:creationId xmlns:a16="http://schemas.microsoft.com/office/drawing/2014/main" id="{C99969C1-6602-ED48-B174-C33A6E95ED0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95218" y="3421620"/>
            <a:ext cx="11577177" cy="3158794"/>
          </a:xfrm>
          <a:prstGeom prst="rect">
            <a:avLst/>
          </a:prstGeom>
          <a:noFill/>
        </p:spPr>
        <p:txBody>
          <a:bodyPr tIns="144000" bIns="0"/>
          <a:lstStyle>
            <a:lvl1pPr marL="0" indent="0">
              <a:buNone/>
              <a:defRPr sz="6000" b="1">
                <a:solidFill>
                  <a:srgbClr val="23566C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1pPr>
            <a:lvl2pPr marL="457200" indent="0">
              <a:buNone/>
              <a:defRPr b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2pPr>
            <a:lvl3pPr marL="914400" indent="0">
              <a:buNone/>
              <a:defRPr b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3pPr>
            <a:lvl4pPr marL="1371600" indent="0">
              <a:buNone/>
              <a:defRPr b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4pPr>
            <a:lvl5pPr marL="1828800" indent="0">
              <a:buNone/>
              <a:defRPr b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5pPr>
          </a:lstStyle>
          <a:p>
            <a:pPr lvl="0"/>
            <a:r>
              <a:rPr lang="en-US" dirty="0"/>
              <a:t>Type definition</a:t>
            </a:r>
          </a:p>
        </p:txBody>
      </p:sp>
    </p:spTree>
    <p:extLst>
      <p:ext uri="{BB962C8B-B14F-4D97-AF65-F5344CB8AC3E}">
        <p14:creationId xmlns:p14="http://schemas.microsoft.com/office/powerpoint/2010/main" val="3737340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1" presetClass="exit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asy Englis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A0D500E-A7E8-9948-9493-B71BF9B8CEC2}"/>
              </a:ext>
            </a:extLst>
          </p:cNvPr>
          <p:cNvSpPr txBox="1"/>
          <p:nvPr userDrawn="1"/>
        </p:nvSpPr>
        <p:spPr>
          <a:xfrm>
            <a:off x="295218" y="208656"/>
            <a:ext cx="3509866" cy="515262"/>
          </a:xfrm>
          <a:prstGeom prst="rect">
            <a:avLst/>
          </a:prstGeom>
          <a:solidFill>
            <a:srgbClr val="23566C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r>
              <a:rPr lang="en-US" sz="2400" b="1" dirty="0">
                <a:solidFill>
                  <a:srgbClr val="B3FFFF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Key Term Definition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E5EB58-8F76-3048-9FB3-21AC89DAF2CC}"/>
              </a:ext>
            </a:extLst>
          </p:cNvPr>
          <p:cNvSpPr txBox="1"/>
          <p:nvPr userDrawn="1"/>
        </p:nvSpPr>
        <p:spPr>
          <a:xfrm>
            <a:off x="295218" y="1873045"/>
            <a:ext cx="2203053" cy="495947"/>
          </a:xfrm>
          <a:prstGeom prst="rect">
            <a:avLst/>
          </a:prstGeom>
          <a:solidFill>
            <a:srgbClr val="B3FFFF"/>
          </a:solidFill>
          <a:ln>
            <a:noFill/>
          </a:ln>
        </p:spPr>
        <p:txBody>
          <a:bodyPr wrap="square" rtlCol="0" anchor="ctr">
            <a:normAutofit/>
          </a:bodyPr>
          <a:lstStyle/>
          <a:p>
            <a:r>
              <a:rPr lang="en-US" sz="2400" b="1" dirty="0">
                <a:solidFill>
                  <a:srgbClr val="23566C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Easy English</a:t>
            </a:r>
          </a:p>
        </p:txBody>
      </p: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2E21142D-FCB6-AD43-81CF-7EE41D3DAC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95218" y="722387"/>
            <a:ext cx="11577177" cy="1150657"/>
          </a:xfrm>
          <a:prstGeom prst="rect">
            <a:avLst/>
          </a:prstGeom>
          <a:solidFill>
            <a:srgbClr val="3B8CC1"/>
          </a:solidFill>
        </p:spPr>
        <p:txBody>
          <a:bodyPr tIns="144000" bIns="0"/>
          <a:lstStyle>
            <a:lvl1pPr marL="0" indent="0">
              <a:buNone/>
              <a:defRPr sz="6000" b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1pPr>
            <a:lvl2pPr marL="457200" indent="0">
              <a:buNone/>
              <a:defRPr b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2pPr>
            <a:lvl3pPr marL="914400" indent="0">
              <a:buNone/>
              <a:defRPr b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3pPr>
            <a:lvl4pPr marL="1371600" indent="0">
              <a:buNone/>
              <a:defRPr b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4pPr>
            <a:lvl5pPr marL="1828800" indent="0">
              <a:buNone/>
              <a:defRPr b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5pPr>
          </a:lstStyle>
          <a:p>
            <a:pPr lvl="0"/>
            <a:r>
              <a:rPr lang="en-US" dirty="0"/>
              <a:t>Type target vocabulary</a:t>
            </a:r>
          </a:p>
        </p:txBody>
      </p: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433481FB-B158-8942-A907-67474F1AC6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95218" y="2386775"/>
            <a:ext cx="11577177" cy="4209967"/>
          </a:xfrm>
          <a:prstGeom prst="rect">
            <a:avLst/>
          </a:prstGeom>
          <a:noFill/>
        </p:spPr>
        <p:txBody>
          <a:bodyPr tIns="144000" bIns="0" anchor="ctr"/>
          <a:lstStyle>
            <a:lvl1pPr marL="0" indent="0" algn="ctr">
              <a:buNone/>
              <a:defRPr sz="6000" b="1">
                <a:solidFill>
                  <a:srgbClr val="23566C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1pPr>
            <a:lvl2pPr marL="457200" indent="0">
              <a:buNone/>
              <a:defRPr b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2pPr>
            <a:lvl3pPr marL="914400" indent="0">
              <a:buNone/>
              <a:defRPr b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3pPr>
            <a:lvl4pPr marL="1371600" indent="0">
              <a:buNone/>
              <a:defRPr b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4pPr>
            <a:lvl5pPr marL="1828800" indent="0">
              <a:buNone/>
              <a:defRPr b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5pPr>
          </a:lstStyle>
          <a:p>
            <a:pPr lvl="0"/>
            <a:r>
              <a:rPr lang="en-US" dirty="0"/>
              <a:t>Target: Easy</a:t>
            </a:r>
          </a:p>
          <a:p>
            <a:pPr lvl="0"/>
            <a:r>
              <a:rPr lang="en-US" dirty="0"/>
              <a:t>Easy: Target</a:t>
            </a:r>
          </a:p>
        </p:txBody>
      </p:sp>
    </p:spTree>
    <p:extLst>
      <p:ext uri="{BB962C8B-B14F-4D97-AF65-F5344CB8AC3E}">
        <p14:creationId xmlns:p14="http://schemas.microsoft.com/office/powerpoint/2010/main" val="6199945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ctivate Prior Knowled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1E0C5E22-25B1-3743-B18A-9111EBF9048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95275" y="215154"/>
            <a:ext cx="9282113" cy="375396"/>
          </a:xfrm>
          <a:prstGeom prst="rect">
            <a:avLst/>
          </a:prstGeom>
          <a:solidFill>
            <a:srgbClr val="3B8CC1"/>
          </a:solidFill>
        </p:spPr>
        <p:txBody>
          <a:bodyPr anchor="ctr"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1pPr>
            <a:lvl2pPr marL="457200" indent="0" algn="l">
              <a:buNone/>
              <a:defRPr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2pPr>
            <a:lvl3pPr marL="914400" indent="0" algn="l">
              <a:buNone/>
              <a:defRPr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3pPr>
            <a:lvl4pPr marL="1371600" indent="0" algn="l">
              <a:buNone/>
              <a:defRPr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4pPr>
            <a:lvl5pPr marL="1828800" indent="0" algn="l">
              <a:buNone/>
              <a:defRPr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5pPr>
          </a:lstStyle>
          <a:p>
            <a:pPr lvl="0"/>
            <a:r>
              <a:rPr lang="en-US" dirty="0"/>
              <a:t>Type Learning Goal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CFC19F9-C449-6E4C-AC32-E587C71AC835}"/>
              </a:ext>
            </a:extLst>
          </p:cNvPr>
          <p:cNvSpPr txBox="1"/>
          <p:nvPr userDrawn="1"/>
        </p:nvSpPr>
        <p:spPr>
          <a:xfrm>
            <a:off x="295275" y="590550"/>
            <a:ext cx="3779478" cy="317139"/>
          </a:xfrm>
          <a:prstGeom prst="rect">
            <a:avLst/>
          </a:prstGeom>
          <a:solidFill>
            <a:srgbClr val="23566C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US" sz="1600" b="1" dirty="0">
                <a:solidFill>
                  <a:srgbClr val="B3FFFF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Activate Prior Knowledge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5595EE4-C677-3149-AF01-E78433EE681A}"/>
              </a:ext>
            </a:extLst>
          </p:cNvPr>
          <p:cNvSpPr txBox="1"/>
          <p:nvPr userDrawn="1"/>
        </p:nvSpPr>
        <p:spPr>
          <a:xfrm>
            <a:off x="10195560" y="1010412"/>
            <a:ext cx="0" cy="0"/>
          </a:xfrm>
          <a:prstGeom prst="rect">
            <a:avLst/>
          </a:prstGeom>
          <a:solidFill>
            <a:srgbClr val="3B8CC1"/>
          </a:solidFill>
        </p:spPr>
        <p:txBody>
          <a:bodyPr wrap="none" rtlCol="0" anchor="ctr">
            <a:noAutofit/>
          </a:bodyPr>
          <a:lstStyle/>
          <a:p>
            <a:pPr algn="l"/>
            <a:endParaRPr lang="en-US" b="1" dirty="0">
              <a:solidFill>
                <a:schemeClr val="bg1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59" name="Text Placeholder 5">
            <a:extLst>
              <a:ext uri="{FF2B5EF4-FFF2-40B4-BE49-F238E27FC236}">
                <a16:creationId xmlns:a16="http://schemas.microsoft.com/office/drawing/2014/main" id="{D065E96F-34B9-6940-8CF5-B5BC1E923DC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644135" y="287950"/>
            <a:ext cx="2162572" cy="288424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anchor="ctr"/>
          <a:lstStyle>
            <a:lvl1pPr marL="0" indent="0">
              <a:buNone/>
              <a:defRPr sz="120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1pPr>
          </a:lstStyle>
          <a:p>
            <a:pPr lvl="0"/>
            <a:r>
              <a:rPr lang="en-US" sz="12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Make the connection</a:t>
            </a:r>
            <a:endParaRPr lang="en-US" dirty="0"/>
          </a:p>
        </p:txBody>
      </p:sp>
      <p:sp>
        <p:nvSpPr>
          <p:cNvPr id="60" name="Text Placeholder 48">
            <a:extLst>
              <a:ext uri="{FF2B5EF4-FFF2-40B4-BE49-F238E27FC236}">
                <a16:creationId xmlns:a16="http://schemas.microsoft.com/office/drawing/2014/main" id="{74718A69-45DC-3349-AC14-1CB20371771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646920" y="572262"/>
            <a:ext cx="2159787" cy="175488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1200">
                <a:latin typeface="Futura Medium" panose="020B0602020204020303" pitchFamily="34" charset="-79"/>
                <a:cs typeface="Futura Medium" panose="020B0602020204020303" pitchFamily="34" charset="-79"/>
              </a:defRPr>
            </a:lvl1pPr>
            <a:lvl2pPr marL="457200" indent="0">
              <a:buNone/>
              <a:defRPr sz="1200">
                <a:latin typeface="Futura Medium" panose="020B0602020204020303" pitchFamily="34" charset="-79"/>
                <a:cs typeface="Futura Medium" panose="020B0602020204020303" pitchFamily="34" charset="-79"/>
              </a:defRPr>
            </a:lvl2pPr>
            <a:lvl3pPr marL="914400" indent="0">
              <a:buNone/>
              <a:defRPr sz="1200">
                <a:latin typeface="Futura Medium" panose="020B0602020204020303" pitchFamily="34" charset="-79"/>
                <a:cs typeface="Futura Medium" panose="020B0602020204020303" pitchFamily="34" charset="-79"/>
              </a:defRPr>
            </a:lvl3pPr>
            <a:lvl4pPr marL="1371600" indent="0">
              <a:buNone/>
              <a:defRPr sz="1200">
                <a:latin typeface="Futura Medium" panose="020B0602020204020303" pitchFamily="34" charset="-79"/>
                <a:cs typeface="Futura Medium" panose="020B0602020204020303" pitchFamily="34" charset="-79"/>
              </a:defRPr>
            </a:lvl4pPr>
            <a:lvl5pPr marL="1828800" indent="0">
              <a:buNone/>
              <a:defRPr sz="1200">
                <a:latin typeface="Futura Medium" panose="020B0602020204020303" pitchFamily="34" charset="-79"/>
                <a:cs typeface="Futura Medium" panose="020B0602020204020303" pitchFamily="34" charset="-79"/>
              </a:defRPr>
            </a:lvl5pPr>
          </a:lstStyle>
          <a:p>
            <a:pPr lvl="0"/>
            <a:r>
              <a:rPr lang="en-US" dirty="0"/>
              <a:t>Questions</a:t>
            </a:r>
          </a:p>
        </p:txBody>
      </p:sp>
      <p:sp>
        <p:nvSpPr>
          <p:cNvPr id="61" name="Text Placeholder 5">
            <a:extLst>
              <a:ext uri="{FF2B5EF4-FFF2-40B4-BE49-F238E27FC236}">
                <a16:creationId xmlns:a16="http://schemas.microsoft.com/office/drawing/2014/main" id="{E8F06128-C65E-E74D-8888-C3B0265B87E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644135" y="2395402"/>
            <a:ext cx="2162572" cy="288424"/>
          </a:xfrm>
          <a:prstGeom prst="rect">
            <a:avLst/>
          </a:prstGeom>
          <a:solidFill>
            <a:srgbClr val="7030A0"/>
          </a:solidFill>
        </p:spPr>
        <p:txBody>
          <a:bodyPr anchor="ctr"/>
          <a:lstStyle>
            <a:lvl1pPr marL="0" indent="0">
              <a:buNone/>
              <a:defRPr sz="120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1pPr>
          </a:lstStyle>
          <a:p>
            <a:pPr lvl="0"/>
            <a:r>
              <a:rPr lang="en-US" sz="12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Hints</a:t>
            </a:r>
            <a:endParaRPr lang="en-US" dirty="0"/>
          </a:p>
        </p:txBody>
      </p:sp>
      <p:sp>
        <p:nvSpPr>
          <p:cNvPr id="62" name="Text Placeholder 48">
            <a:extLst>
              <a:ext uri="{FF2B5EF4-FFF2-40B4-BE49-F238E27FC236}">
                <a16:creationId xmlns:a16="http://schemas.microsoft.com/office/drawing/2014/main" id="{9CC4C70C-1C88-8242-822E-8EB858DBE3E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646920" y="2676906"/>
            <a:ext cx="2163007" cy="175488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1200">
                <a:latin typeface="Futura Medium" panose="020B0602020204020303" pitchFamily="34" charset="-79"/>
                <a:cs typeface="Futura Medium" panose="020B0602020204020303" pitchFamily="34" charset="-79"/>
              </a:defRPr>
            </a:lvl1pPr>
            <a:lvl2pPr marL="457200" indent="0">
              <a:buNone/>
              <a:defRPr sz="1200">
                <a:latin typeface="Futura Medium" panose="020B0602020204020303" pitchFamily="34" charset="-79"/>
                <a:cs typeface="Futura Medium" panose="020B0602020204020303" pitchFamily="34" charset="-79"/>
              </a:defRPr>
            </a:lvl2pPr>
            <a:lvl3pPr marL="914400" indent="0">
              <a:buNone/>
              <a:defRPr sz="1200">
                <a:latin typeface="Futura Medium" panose="020B0602020204020303" pitchFamily="34" charset="-79"/>
                <a:cs typeface="Futura Medium" panose="020B0602020204020303" pitchFamily="34" charset="-79"/>
              </a:defRPr>
            </a:lvl3pPr>
            <a:lvl4pPr marL="1371600" indent="0">
              <a:buNone/>
              <a:defRPr sz="1200">
                <a:latin typeface="Futura Medium" panose="020B0602020204020303" pitchFamily="34" charset="-79"/>
                <a:cs typeface="Futura Medium" panose="020B0602020204020303" pitchFamily="34" charset="-79"/>
              </a:defRPr>
            </a:lvl4pPr>
            <a:lvl5pPr marL="1828800" indent="0">
              <a:buNone/>
              <a:defRPr sz="1200">
                <a:latin typeface="Futura Medium" panose="020B0602020204020303" pitchFamily="34" charset="-79"/>
                <a:cs typeface="Futura Medium" panose="020B0602020204020303" pitchFamily="34" charset="-79"/>
              </a:defRPr>
            </a:lvl5pPr>
          </a:lstStyle>
          <a:p>
            <a:pPr lvl="0"/>
            <a:r>
              <a:rPr lang="en-US" dirty="0"/>
              <a:t>Tips for them</a:t>
            </a:r>
          </a:p>
        </p:txBody>
      </p:sp>
      <p:sp>
        <p:nvSpPr>
          <p:cNvPr id="63" name="Text Placeholder 5">
            <a:extLst>
              <a:ext uri="{FF2B5EF4-FFF2-40B4-BE49-F238E27FC236}">
                <a16:creationId xmlns:a16="http://schemas.microsoft.com/office/drawing/2014/main" id="{DB394B8D-09B6-2D4C-A89A-411FA179F6B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644135" y="4502854"/>
            <a:ext cx="2162572" cy="288424"/>
          </a:xfrm>
          <a:prstGeom prst="rect">
            <a:avLst/>
          </a:prstGeom>
          <a:solidFill>
            <a:srgbClr val="A14986"/>
          </a:solidFill>
        </p:spPr>
        <p:txBody>
          <a:bodyPr anchor="ctr"/>
          <a:lstStyle>
            <a:lvl1pPr marL="0" indent="0">
              <a:buNone/>
              <a:defRPr sz="120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1pPr>
          </a:lstStyle>
          <a:p>
            <a:pPr lvl="0"/>
            <a:r>
              <a:rPr lang="en-US" sz="12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Vocabulary</a:t>
            </a:r>
            <a:endParaRPr lang="en-US" dirty="0"/>
          </a:p>
        </p:txBody>
      </p:sp>
      <p:sp>
        <p:nvSpPr>
          <p:cNvPr id="64" name="Text Placeholder 48">
            <a:extLst>
              <a:ext uri="{FF2B5EF4-FFF2-40B4-BE49-F238E27FC236}">
                <a16:creationId xmlns:a16="http://schemas.microsoft.com/office/drawing/2014/main" id="{9E7179FB-4670-E449-82E2-2342DFBACF6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646920" y="4787720"/>
            <a:ext cx="2159787" cy="106245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1200">
                <a:latin typeface="Futura Medium" panose="020B0602020204020303" pitchFamily="34" charset="-79"/>
                <a:cs typeface="Futura Medium" panose="020B0602020204020303" pitchFamily="34" charset="-79"/>
              </a:defRPr>
            </a:lvl1pPr>
            <a:lvl2pPr marL="457200" indent="0">
              <a:buNone/>
              <a:defRPr sz="1200">
                <a:latin typeface="Futura Medium" panose="020B0602020204020303" pitchFamily="34" charset="-79"/>
                <a:cs typeface="Futura Medium" panose="020B0602020204020303" pitchFamily="34" charset="-79"/>
              </a:defRPr>
            </a:lvl2pPr>
            <a:lvl3pPr marL="914400" indent="0">
              <a:buNone/>
              <a:defRPr sz="1200">
                <a:latin typeface="Futura Medium" panose="020B0602020204020303" pitchFamily="34" charset="-79"/>
                <a:cs typeface="Futura Medium" panose="020B0602020204020303" pitchFamily="34" charset="-79"/>
              </a:defRPr>
            </a:lvl3pPr>
            <a:lvl4pPr marL="1371600" indent="0">
              <a:buNone/>
              <a:defRPr sz="1200">
                <a:latin typeface="Futura Medium" panose="020B0602020204020303" pitchFamily="34" charset="-79"/>
                <a:cs typeface="Futura Medium" panose="020B0602020204020303" pitchFamily="34" charset="-79"/>
              </a:defRPr>
            </a:lvl4pPr>
            <a:lvl5pPr marL="1828800" indent="0">
              <a:buNone/>
              <a:defRPr sz="1200">
                <a:latin typeface="Futura Medium" panose="020B0602020204020303" pitchFamily="34" charset="-79"/>
                <a:cs typeface="Futura Medium" panose="020B0602020204020303" pitchFamily="34" charset="-79"/>
              </a:defRPr>
            </a:lvl5pPr>
          </a:lstStyle>
          <a:p>
            <a:pPr lvl="0"/>
            <a:r>
              <a:rPr lang="en-US" dirty="0"/>
              <a:t>words</a:t>
            </a:r>
          </a:p>
        </p:txBody>
      </p:sp>
    </p:spTree>
    <p:extLst>
      <p:ext uri="{BB962C8B-B14F-4D97-AF65-F5344CB8AC3E}">
        <p14:creationId xmlns:p14="http://schemas.microsoft.com/office/powerpoint/2010/main" val="40409467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37">
            <a:extLst>
              <a:ext uri="{FF2B5EF4-FFF2-40B4-BE49-F238E27FC236}">
                <a16:creationId xmlns:a16="http://schemas.microsoft.com/office/drawing/2014/main" id="{93932381-72B7-B349-BBA8-6AFEB84E18A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95275" y="215154"/>
            <a:ext cx="9282113" cy="375396"/>
          </a:xfrm>
          <a:prstGeom prst="rect">
            <a:avLst/>
          </a:prstGeom>
          <a:solidFill>
            <a:srgbClr val="3B8CC1"/>
          </a:solidFill>
        </p:spPr>
        <p:txBody>
          <a:bodyPr anchor="ctr"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1pPr>
            <a:lvl2pPr marL="457200" indent="0" algn="l">
              <a:buNone/>
              <a:defRPr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2pPr>
            <a:lvl3pPr marL="914400" indent="0" algn="l">
              <a:buNone/>
              <a:defRPr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3pPr>
            <a:lvl4pPr marL="1371600" indent="0" algn="l">
              <a:buNone/>
              <a:defRPr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4pPr>
            <a:lvl5pPr marL="1828800" indent="0" algn="l">
              <a:buNone/>
              <a:defRPr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5pPr>
          </a:lstStyle>
          <a:p>
            <a:pPr lvl="0"/>
            <a:r>
              <a:rPr lang="en-US" dirty="0"/>
              <a:t>Type Learning Goal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89A473-568F-E948-8378-638693483165}"/>
              </a:ext>
            </a:extLst>
          </p:cNvPr>
          <p:cNvSpPr txBox="1"/>
          <p:nvPr userDrawn="1"/>
        </p:nvSpPr>
        <p:spPr>
          <a:xfrm>
            <a:off x="295275" y="590550"/>
            <a:ext cx="3779478" cy="317139"/>
          </a:xfrm>
          <a:prstGeom prst="rect">
            <a:avLst/>
          </a:prstGeom>
          <a:solidFill>
            <a:srgbClr val="23566C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US" sz="1600" b="1" dirty="0">
                <a:solidFill>
                  <a:srgbClr val="B3FFFF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Content Development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578A17B0-D745-3C43-93AB-662F15D9C14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644135" y="287950"/>
            <a:ext cx="2162572" cy="288424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anchor="ctr"/>
          <a:lstStyle>
            <a:lvl1pPr marL="0" indent="0">
              <a:buNone/>
              <a:defRPr sz="120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1pPr>
          </a:lstStyle>
          <a:p>
            <a:pPr lvl="0"/>
            <a:r>
              <a:rPr lang="en-US" sz="12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Check for Understanding</a:t>
            </a:r>
            <a:endParaRPr lang="en-US" dirty="0"/>
          </a:p>
        </p:txBody>
      </p:sp>
      <p:sp>
        <p:nvSpPr>
          <p:cNvPr id="22" name="Text Placeholder 48">
            <a:extLst>
              <a:ext uri="{FF2B5EF4-FFF2-40B4-BE49-F238E27FC236}">
                <a16:creationId xmlns:a16="http://schemas.microsoft.com/office/drawing/2014/main" id="{C5AFB84F-2B6E-D646-B782-34B1A586BAE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646920" y="572262"/>
            <a:ext cx="2159787" cy="175488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1200">
                <a:latin typeface="Futura Medium" panose="020B0602020204020303" pitchFamily="34" charset="-79"/>
                <a:cs typeface="Futura Medium" panose="020B0602020204020303" pitchFamily="34" charset="-79"/>
              </a:defRPr>
            </a:lvl1pPr>
            <a:lvl2pPr marL="457200" indent="0">
              <a:buNone/>
              <a:defRPr sz="1200">
                <a:latin typeface="Futura Medium" panose="020B0602020204020303" pitchFamily="34" charset="-79"/>
                <a:cs typeface="Futura Medium" panose="020B0602020204020303" pitchFamily="34" charset="-79"/>
              </a:defRPr>
            </a:lvl2pPr>
            <a:lvl3pPr marL="914400" indent="0">
              <a:buNone/>
              <a:defRPr sz="1200">
                <a:latin typeface="Futura Medium" panose="020B0602020204020303" pitchFamily="34" charset="-79"/>
                <a:cs typeface="Futura Medium" panose="020B0602020204020303" pitchFamily="34" charset="-79"/>
              </a:defRPr>
            </a:lvl3pPr>
            <a:lvl4pPr marL="1371600" indent="0">
              <a:buNone/>
              <a:defRPr sz="1200">
                <a:latin typeface="Futura Medium" panose="020B0602020204020303" pitchFamily="34" charset="-79"/>
                <a:cs typeface="Futura Medium" panose="020B0602020204020303" pitchFamily="34" charset="-79"/>
              </a:defRPr>
            </a:lvl4pPr>
            <a:lvl5pPr marL="1828800" indent="0">
              <a:buNone/>
              <a:defRPr sz="1200">
                <a:latin typeface="Futura Medium" panose="020B0602020204020303" pitchFamily="34" charset="-79"/>
                <a:cs typeface="Futura Medium" panose="020B0602020204020303" pitchFamily="34" charset="-79"/>
              </a:defRPr>
            </a:lvl5pPr>
          </a:lstStyle>
          <a:p>
            <a:pPr lvl="0"/>
            <a:r>
              <a:rPr lang="en-US" dirty="0"/>
              <a:t>Questions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8579A7DA-1AA6-6348-9480-0ABDE8E7E86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644135" y="2395402"/>
            <a:ext cx="2162572" cy="288424"/>
          </a:xfrm>
          <a:prstGeom prst="rect">
            <a:avLst/>
          </a:prstGeom>
          <a:solidFill>
            <a:srgbClr val="7030A0"/>
          </a:solidFill>
        </p:spPr>
        <p:txBody>
          <a:bodyPr anchor="ctr"/>
          <a:lstStyle>
            <a:lvl1pPr marL="0" indent="0">
              <a:buNone/>
              <a:defRPr sz="120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1pPr>
          </a:lstStyle>
          <a:p>
            <a:pPr lvl="0"/>
            <a:r>
              <a:rPr lang="en-US" sz="12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Hints</a:t>
            </a:r>
            <a:endParaRPr lang="en-US" dirty="0"/>
          </a:p>
        </p:txBody>
      </p:sp>
      <p:sp>
        <p:nvSpPr>
          <p:cNvPr id="24" name="Text Placeholder 48">
            <a:extLst>
              <a:ext uri="{FF2B5EF4-FFF2-40B4-BE49-F238E27FC236}">
                <a16:creationId xmlns:a16="http://schemas.microsoft.com/office/drawing/2014/main" id="{3DC620B8-B5B6-A546-998D-BB0D780266B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646920" y="2676906"/>
            <a:ext cx="2163007" cy="175488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1200">
                <a:latin typeface="Futura Medium" panose="020B0602020204020303" pitchFamily="34" charset="-79"/>
                <a:cs typeface="Futura Medium" panose="020B0602020204020303" pitchFamily="34" charset="-79"/>
              </a:defRPr>
            </a:lvl1pPr>
            <a:lvl2pPr marL="457200" indent="0">
              <a:buNone/>
              <a:defRPr sz="1200">
                <a:latin typeface="Futura Medium" panose="020B0602020204020303" pitchFamily="34" charset="-79"/>
                <a:cs typeface="Futura Medium" panose="020B0602020204020303" pitchFamily="34" charset="-79"/>
              </a:defRPr>
            </a:lvl2pPr>
            <a:lvl3pPr marL="914400" indent="0">
              <a:buNone/>
              <a:defRPr sz="1200">
                <a:latin typeface="Futura Medium" panose="020B0602020204020303" pitchFamily="34" charset="-79"/>
                <a:cs typeface="Futura Medium" panose="020B0602020204020303" pitchFamily="34" charset="-79"/>
              </a:defRPr>
            </a:lvl3pPr>
            <a:lvl4pPr marL="1371600" indent="0">
              <a:buNone/>
              <a:defRPr sz="1200">
                <a:latin typeface="Futura Medium" panose="020B0602020204020303" pitchFamily="34" charset="-79"/>
                <a:cs typeface="Futura Medium" panose="020B0602020204020303" pitchFamily="34" charset="-79"/>
              </a:defRPr>
            </a:lvl4pPr>
            <a:lvl5pPr marL="1828800" indent="0">
              <a:buNone/>
              <a:defRPr sz="1200">
                <a:latin typeface="Futura Medium" panose="020B0602020204020303" pitchFamily="34" charset="-79"/>
                <a:cs typeface="Futura Medium" panose="020B0602020204020303" pitchFamily="34" charset="-79"/>
              </a:defRPr>
            </a:lvl5pPr>
          </a:lstStyle>
          <a:p>
            <a:pPr lvl="0"/>
            <a:r>
              <a:rPr lang="en-US" dirty="0"/>
              <a:t>Tips for them</a:t>
            </a: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33D9DD79-4FA4-9441-9CD5-FD3E0E184E3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644135" y="4502854"/>
            <a:ext cx="2162572" cy="288424"/>
          </a:xfrm>
          <a:prstGeom prst="rect">
            <a:avLst/>
          </a:prstGeom>
          <a:solidFill>
            <a:srgbClr val="A14986"/>
          </a:solidFill>
        </p:spPr>
        <p:txBody>
          <a:bodyPr anchor="ctr"/>
          <a:lstStyle>
            <a:lvl1pPr marL="0" indent="0">
              <a:buNone/>
              <a:defRPr sz="120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1pPr>
          </a:lstStyle>
          <a:p>
            <a:pPr lvl="0"/>
            <a:r>
              <a:rPr lang="en-US" sz="12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Vocabulary</a:t>
            </a:r>
            <a:endParaRPr lang="en-US" dirty="0"/>
          </a:p>
        </p:txBody>
      </p:sp>
      <p:sp>
        <p:nvSpPr>
          <p:cNvPr id="26" name="Text Placeholder 48">
            <a:extLst>
              <a:ext uri="{FF2B5EF4-FFF2-40B4-BE49-F238E27FC236}">
                <a16:creationId xmlns:a16="http://schemas.microsoft.com/office/drawing/2014/main" id="{40DC7D38-E5DA-C74E-92F3-A6FCC9CC0E7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646920" y="4787720"/>
            <a:ext cx="2159787" cy="106245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1200">
                <a:latin typeface="Futura Medium" panose="020B0602020204020303" pitchFamily="34" charset="-79"/>
                <a:cs typeface="Futura Medium" panose="020B0602020204020303" pitchFamily="34" charset="-79"/>
              </a:defRPr>
            </a:lvl1pPr>
            <a:lvl2pPr marL="457200" indent="0">
              <a:buNone/>
              <a:defRPr sz="1200">
                <a:latin typeface="Futura Medium" panose="020B0602020204020303" pitchFamily="34" charset="-79"/>
                <a:cs typeface="Futura Medium" panose="020B0602020204020303" pitchFamily="34" charset="-79"/>
              </a:defRPr>
            </a:lvl2pPr>
            <a:lvl3pPr marL="914400" indent="0">
              <a:buNone/>
              <a:defRPr sz="1200">
                <a:latin typeface="Futura Medium" panose="020B0602020204020303" pitchFamily="34" charset="-79"/>
                <a:cs typeface="Futura Medium" panose="020B0602020204020303" pitchFamily="34" charset="-79"/>
              </a:defRPr>
            </a:lvl3pPr>
            <a:lvl4pPr marL="1371600" indent="0">
              <a:buNone/>
              <a:defRPr sz="1200">
                <a:latin typeface="Futura Medium" panose="020B0602020204020303" pitchFamily="34" charset="-79"/>
                <a:cs typeface="Futura Medium" panose="020B0602020204020303" pitchFamily="34" charset="-79"/>
              </a:defRPr>
            </a:lvl4pPr>
            <a:lvl5pPr marL="1828800" indent="0">
              <a:buNone/>
              <a:defRPr sz="1200">
                <a:latin typeface="Futura Medium" panose="020B0602020204020303" pitchFamily="34" charset="-79"/>
                <a:cs typeface="Futura Medium" panose="020B0602020204020303" pitchFamily="34" charset="-79"/>
              </a:defRPr>
            </a:lvl5pPr>
          </a:lstStyle>
          <a:p>
            <a:pPr lvl="0"/>
            <a:r>
              <a:rPr lang="en-US" dirty="0"/>
              <a:t>words</a:t>
            </a:r>
          </a:p>
        </p:txBody>
      </p:sp>
    </p:spTree>
    <p:extLst>
      <p:ext uri="{BB962C8B-B14F-4D97-AF65-F5344CB8AC3E}">
        <p14:creationId xmlns:p14="http://schemas.microsoft.com/office/powerpoint/2010/main" val="16698762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kill Steps / Guided Practi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37">
            <a:extLst>
              <a:ext uri="{FF2B5EF4-FFF2-40B4-BE49-F238E27FC236}">
                <a16:creationId xmlns:a16="http://schemas.microsoft.com/office/drawing/2014/main" id="{AA64D5DD-9491-7244-8D83-7F535F058A5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95275" y="215154"/>
            <a:ext cx="9282113" cy="375396"/>
          </a:xfrm>
          <a:prstGeom prst="rect">
            <a:avLst/>
          </a:prstGeom>
          <a:solidFill>
            <a:srgbClr val="3B8CC1"/>
          </a:solidFill>
        </p:spPr>
        <p:txBody>
          <a:bodyPr anchor="ctr"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1pPr>
            <a:lvl2pPr marL="457200" indent="0" algn="l">
              <a:buNone/>
              <a:defRPr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2pPr>
            <a:lvl3pPr marL="914400" indent="0" algn="l">
              <a:buNone/>
              <a:defRPr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3pPr>
            <a:lvl4pPr marL="1371600" indent="0" algn="l">
              <a:buNone/>
              <a:defRPr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4pPr>
            <a:lvl5pPr marL="1828800" indent="0" algn="l">
              <a:buNone/>
              <a:defRPr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5pPr>
          </a:lstStyle>
          <a:p>
            <a:pPr lvl="0"/>
            <a:r>
              <a:rPr lang="en-US" dirty="0"/>
              <a:t>Type Learning Goal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EC8520F-CB36-4A45-A44F-F23C38DF4554}"/>
              </a:ext>
            </a:extLst>
          </p:cNvPr>
          <p:cNvSpPr txBox="1"/>
          <p:nvPr userDrawn="1"/>
        </p:nvSpPr>
        <p:spPr>
          <a:xfrm>
            <a:off x="295275" y="590550"/>
            <a:ext cx="3779478" cy="317139"/>
          </a:xfrm>
          <a:prstGeom prst="rect">
            <a:avLst/>
          </a:prstGeom>
          <a:solidFill>
            <a:srgbClr val="23566C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US" sz="1600" b="1" dirty="0">
                <a:solidFill>
                  <a:srgbClr val="B3FFFF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Skill Steps / Guided Practice</a:t>
            </a: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6FCF9CE4-B167-C647-830E-926D9BC11CD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644135" y="287950"/>
            <a:ext cx="2162572" cy="288424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anchor="ctr"/>
          <a:lstStyle>
            <a:lvl1pPr marL="0" indent="0">
              <a:buNone/>
              <a:defRPr sz="120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1pPr>
          </a:lstStyle>
          <a:p>
            <a:pPr lvl="0"/>
            <a:r>
              <a:rPr lang="en-US" sz="12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Check for Understanding</a:t>
            </a:r>
            <a:endParaRPr lang="en-US" dirty="0"/>
          </a:p>
        </p:txBody>
      </p:sp>
      <p:sp>
        <p:nvSpPr>
          <p:cNvPr id="23" name="Text Placeholder 48">
            <a:extLst>
              <a:ext uri="{FF2B5EF4-FFF2-40B4-BE49-F238E27FC236}">
                <a16:creationId xmlns:a16="http://schemas.microsoft.com/office/drawing/2014/main" id="{0749FB8D-5908-B440-BF2C-3B703391AAE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646920" y="572262"/>
            <a:ext cx="2159787" cy="175488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1200">
                <a:latin typeface="Futura Medium" panose="020B0602020204020303" pitchFamily="34" charset="-79"/>
                <a:cs typeface="Futura Medium" panose="020B0602020204020303" pitchFamily="34" charset="-79"/>
              </a:defRPr>
            </a:lvl1pPr>
            <a:lvl2pPr marL="457200" indent="0">
              <a:buNone/>
              <a:defRPr sz="1200">
                <a:latin typeface="Futura Medium" panose="020B0602020204020303" pitchFamily="34" charset="-79"/>
                <a:cs typeface="Futura Medium" panose="020B0602020204020303" pitchFamily="34" charset="-79"/>
              </a:defRPr>
            </a:lvl2pPr>
            <a:lvl3pPr marL="914400" indent="0">
              <a:buNone/>
              <a:defRPr sz="1200">
                <a:latin typeface="Futura Medium" panose="020B0602020204020303" pitchFamily="34" charset="-79"/>
                <a:cs typeface="Futura Medium" panose="020B0602020204020303" pitchFamily="34" charset="-79"/>
              </a:defRPr>
            </a:lvl3pPr>
            <a:lvl4pPr marL="1371600" indent="0">
              <a:buNone/>
              <a:defRPr sz="1200">
                <a:latin typeface="Futura Medium" panose="020B0602020204020303" pitchFamily="34" charset="-79"/>
                <a:cs typeface="Futura Medium" panose="020B0602020204020303" pitchFamily="34" charset="-79"/>
              </a:defRPr>
            </a:lvl4pPr>
            <a:lvl5pPr marL="1828800" indent="0">
              <a:buNone/>
              <a:defRPr sz="1200">
                <a:latin typeface="Futura Medium" panose="020B0602020204020303" pitchFamily="34" charset="-79"/>
                <a:cs typeface="Futura Medium" panose="020B0602020204020303" pitchFamily="34" charset="-79"/>
              </a:defRPr>
            </a:lvl5pPr>
          </a:lstStyle>
          <a:p>
            <a:pPr lvl="0"/>
            <a:r>
              <a:rPr lang="en-US" dirty="0"/>
              <a:t>Questions</a:t>
            </a:r>
          </a:p>
        </p:txBody>
      </p:sp>
      <p:sp>
        <p:nvSpPr>
          <p:cNvPr id="24" name="Text Placeholder 5">
            <a:extLst>
              <a:ext uri="{FF2B5EF4-FFF2-40B4-BE49-F238E27FC236}">
                <a16:creationId xmlns:a16="http://schemas.microsoft.com/office/drawing/2014/main" id="{B5210779-8122-F342-AF13-26D8416493B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644135" y="2395402"/>
            <a:ext cx="2162572" cy="288424"/>
          </a:xfrm>
          <a:prstGeom prst="rect">
            <a:avLst/>
          </a:prstGeom>
          <a:solidFill>
            <a:srgbClr val="7030A0"/>
          </a:solidFill>
        </p:spPr>
        <p:txBody>
          <a:bodyPr anchor="ctr"/>
          <a:lstStyle>
            <a:lvl1pPr marL="0" indent="0">
              <a:buNone/>
              <a:defRPr sz="120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1pPr>
          </a:lstStyle>
          <a:p>
            <a:pPr lvl="0"/>
            <a:r>
              <a:rPr lang="en-US" sz="12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Hints</a:t>
            </a:r>
            <a:endParaRPr lang="en-US" dirty="0"/>
          </a:p>
        </p:txBody>
      </p:sp>
      <p:sp>
        <p:nvSpPr>
          <p:cNvPr id="25" name="Text Placeholder 48">
            <a:extLst>
              <a:ext uri="{FF2B5EF4-FFF2-40B4-BE49-F238E27FC236}">
                <a16:creationId xmlns:a16="http://schemas.microsoft.com/office/drawing/2014/main" id="{2564DDFE-656D-C84E-991A-DC05015CC95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646920" y="2676906"/>
            <a:ext cx="2163007" cy="175488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1200">
                <a:latin typeface="Futura Medium" panose="020B0602020204020303" pitchFamily="34" charset="-79"/>
                <a:cs typeface="Futura Medium" panose="020B0602020204020303" pitchFamily="34" charset="-79"/>
              </a:defRPr>
            </a:lvl1pPr>
            <a:lvl2pPr marL="457200" indent="0">
              <a:buNone/>
              <a:defRPr sz="1200">
                <a:latin typeface="Futura Medium" panose="020B0602020204020303" pitchFamily="34" charset="-79"/>
                <a:cs typeface="Futura Medium" panose="020B0602020204020303" pitchFamily="34" charset="-79"/>
              </a:defRPr>
            </a:lvl2pPr>
            <a:lvl3pPr marL="914400" indent="0">
              <a:buNone/>
              <a:defRPr sz="1200">
                <a:latin typeface="Futura Medium" panose="020B0602020204020303" pitchFamily="34" charset="-79"/>
                <a:cs typeface="Futura Medium" panose="020B0602020204020303" pitchFamily="34" charset="-79"/>
              </a:defRPr>
            </a:lvl3pPr>
            <a:lvl4pPr marL="1371600" indent="0">
              <a:buNone/>
              <a:defRPr sz="1200">
                <a:latin typeface="Futura Medium" panose="020B0602020204020303" pitchFamily="34" charset="-79"/>
                <a:cs typeface="Futura Medium" panose="020B0602020204020303" pitchFamily="34" charset="-79"/>
              </a:defRPr>
            </a:lvl4pPr>
            <a:lvl5pPr marL="1828800" indent="0">
              <a:buNone/>
              <a:defRPr sz="1200">
                <a:latin typeface="Futura Medium" panose="020B0602020204020303" pitchFamily="34" charset="-79"/>
                <a:cs typeface="Futura Medium" panose="020B0602020204020303" pitchFamily="34" charset="-79"/>
              </a:defRPr>
            </a:lvl5pPr>
          </a:lstStyle>
          <a:p>
            <a:pPr lvl="0"/>
            <a:r>
              <a:rPr lang="en-US" dirty="0"/>
              <a:t>Tips for them</a:t>
            </a: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842EB6E0-B7AD-6C40-89B8-5521B528F9C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644135" y="4502854"/>
            <a:ext cx="2162572" cy="288424"/>
          </a:xfrm>
          <a:prstGeom prst="rect">
            <a:avLst/>
          </a:prstGeom>
          <a:solidFill>
            <a:srgbClr val="A14986"/>
          </a:solidFill>
        </p:spPr>
        <p:txBody>
          <a:bodyPr anchor="ctr"/>
          <a:lstStyle>
            <a:lvl1pPr marL="0" indent="0">
              <a:buNone/>
              <a:defRPr sz="120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1pPr>
          </a:lstStyle>
          <a:p>
            <a:pPr lvl="0"/>
            <a:r>
              <a:rPr lang="en-US" sz="12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Vocabulary</a:t>
            </a:r>
            <a:endParaRPr lang="en-US" dirty="0"/>
          </a:p>
        </p:txBody>
      </p:sp>
      <p:sp>
        <p:nvSpPr>
          <p:cNvPr id="27" name="Text Placeholder 48">
            <a:extLst>
              <a:ext uri="{FF2B5EF4-FFF2-40B4-BE49-F238E27FC236}">
                <a16:creationId xmlns:a16="http://schemas.microsoft.com/office/drawing/2014/main" id="{A21C2D16-2A8E-4B4B-8D58-4B389AAA67A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646920" y="4787720"/>
            <a:ext cx="2159787" cy="106245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1200">
                <a:latin typeface="Futura Medium" panose="020B0602020204020303" pitchFamily="34" charset="-79"/>
                <a:cs typeface="Futura Medium" panose="020B0602020204020303" pitchFamily="34" charset="-79"/>
              </a:defRPr>
            </a:lvl1pPr>
            <a:lvl2pPr marL="457200" indent="0">
              <a:buNone/>
              <a:defRPr sz="1200">
                <a:latin typeface="Futura Medium" panose="020B0602020204020303" pitchFamily="34" charset="-79"/>
                <a:cs typeface="Futura Medium" panose="020B0602020204020303" pitchFamily="34" charset="-79"/>
              </a:defRPr>
            </a:lvl2pPr>
            <a:lvl3pPr marL="914400" indent="0">
              <a:buNone/>
              <a:defRPr sz="1200">
                <a:latin typeface="Futura Medium" panose="020B0602020204020303" pitchFamily="34" charset="-79"/>
                <a:cs typeface="Futura Medium" panose="020B0602020204020303" pitchFamily="34" charset="-79"/>
              </a:defRPr>
            </a:lvl3pPr>
            <a:lvl4pPr marL="1371600" indent="0">
              <a:buNone/>
              <a:defRPr sz="1200">
                <a:latin typeface="Futura Medium" panose="020B0602020204020303" pitchFamily="34" charset="-79"/>
                <a:cs typeface="Futura Medium" panose="020B0602020204020303" pitchFamily="34" charset="-79"/>
              </a:defRPr>
            </a:lvl4pPr>
            <a:lvl5pPr marL="1828800" indent="0">
              <a:buNone/>
              <a:defRPr sz="1200">
                <a:latin typeface="Futura Medium" panose="020B0602020204020303" pitchFamily="34" charset="-79"/>
                <a:cs typeface="Futura Medium" panose="020B0602020204020303" pitchFamily="34" charset="-79"/>
              </a:defRPr>
            </a:lvl5pPr>
          </a:lstStyle>
          <a:p>
            <a:pPr lvl="0"/>
            <a:r>
              <a:rPr lang="en-US" dirty="0"/>
              <a:t>words</a:t>
            </a:r>
          </a:p>
        </p:txBody>
      </p:sp>
    </p:spTree>
    <p:extLst>
      <p:ext uri="{BB962C8B-B14F-4D97-AF65-F5344CB8AC3E}">
        <p14:creationId xmlns:p14="http://schemas.microsoft.com/office/powerpoint/2010/main" val="2527164566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kills Che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7">
            <a:extLst>
              <a:ext uri="{FF2B5EF4-FFF2-40B4-BE49-F238E27FC236}">
                <a16:creationId xmlns:a16="http://schemas.microsoft.com/office/drawing/2014/main" id="{FCE3226E-4E89-B94B-8392-37AA41A2503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95275" y="215154"/>
            <a:ext cx="9282113" cy="375396"/>
          </a:xfrm>
          <a:prstGeom prst="rect">
            <a:avLst/>
          </a:prstGeom>
          <a:solidFill>
            <a:srgbClr val="3B8CC1"/>
          </a:solidFill>
        </p:spPr>
        <p:txBody>
          <a:bodyPr anchor="ctr"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1pPr>
            <a:lvl2pPr marL="457200" indent="0" algn="l">
              <a:buNone/>
              <a:defRPr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2pPr>
            <a:lvl3pPr marL="914400" indent="0" algn="l">
              <a:buNone/>
              <a:defRPr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3pPr>
            <a:lvl4pPr marL="1371600" indent="0" algn="l">
              <a:buNone/>
              <a:defRPr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4pPr>
            <a:lvl5pPr marL="1828800" indent="0" algn="l">
              <a:buNone/>
              <a:defRPr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5pPr>
          </a:lstStyle>
          <a:p>
            <a:pPr lvl="0"/>
            <a:r>
              <a:rPr lang="en-US" dirty="0"/>
              <a:t>Type Learning Goal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D1FBC2-8B0A-054F-BD50-5A1E77153844}"/>
              </a:ext>
            </a:extLst>
          </p:cNvPr>
          <p:cNvSpPr txBox="1"/>
          <p:nvPr userDrawn="1"/>
        </p:nvSpPr>
        <p:spPr>
          <a:xfrm>
            <a:off x="295275" y="590550"/>
            <a:ext cx="3779478" cy="317139"/>
          </a:xfrm>
          <a:prstGeom prst="rect">
            <a:avLst/>
          </a:prstGeom>
          <a:solidFill>
            <a:srgbClr val="23566C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US" sz="1600" b="1" dirty="0">
                <a:solidFill>
                  <a:srgbClr val="B3FFFF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Skills Check</a:t>
            </a:r>
          </a:p>
        </p:txBody>
      </p:sp>
      <p:sp>
        <p:nvSpPr>
          <p:cNvPr id="24" name="Text Placeholder 5">
            <a:extLst>
              <a:ext uri="{FF2B5EF4-FFF2-40B4-BE49-F238E27FC236}">
                <a16:creationId xmlns:a16="http://schemas.microsoft.com/office/drawing/2014/main" id="{2D6AD4E2-8B86-1A42-B6B1-9794F63D242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644135" y="287950"/>
            <a:ext cx="2162572" cy="288424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anchor="ctr"/>
          <a:lstStyle>
            <a:lvl1pPr marL="0" indent="0">
              <a:buNone/>
              <a:defRPr sz="120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1pPr>
          </a:lstStyle>
          <a:p>
            <a:pPr lvl="0"/>
            <a:r>
              <a:rPr lang="en-US" sz="12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Check for Understanding</a:t>
            </a:r>
            <a:endParaRPr lang="en-US" dirty="0"/>
          </a:p>
        </p:txBody>
      </p:sp>
      <p:sp>
        <p:nvSpPr>
          <p:cNvPr id="25" name="Text Placeholder 48">
            <a:extLst>
              <a:ext uri="{FF2B5EF4-FFF2-40B4-BE49-F238E27FC236}">
                <a16:creationId xmlns:a16="http://schemas.microsoft.com/office/drawing/2014/main" id="{3824608F-B525-2D45-9CFD-FDDDDC6F3A6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646920" y="572262"/>
            <a:ext cx="2159787" cy="175488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1200">
                <a:latin typeface="Futura Medium" panose="020B0602020204020303" pitchFamily="34" charset="-79"/>
                <a:cs typeface="Futura Medium" panose="020B0602020204020303" pitchFamily="34" charset="-79"/>
              </a:defRPr>
            </a:lvl1pPr>
            <a:lvl2pPr marL="457200" indent="0">
              <a:buNone/>
              <a:defRPr sz="1200">
                <a:latin typeface="Futura Medium" panose="020B0602020204020303" pitchFamily="34" charset="-79"/>
                <a:cs typeface="Futura Medium" panose="020B0602020204020303" pitchFamily="34" charset="-79"/>
              </a:defRPr>
            </a:lvl2pPr>
            <a:lvl3pPr marL="914400" indent="0">
              <a:buNone/>
              <a:defRPr sz="1200">
                <a:latin typeface="Futura Medium" panose="020B0602020204020303" pitchFamily="34" charset="-79"/>
                <a:cs typeface="Futura Medium" panose="020B0602020204020303" pitchFamily="34" charset="-79"/>
              </a:defRPr>
            </a:lvl3pPr>
            <a:lvl4pPr marL="1371600" indent="0">
              <a:buNone/>
              <a:defRPr sz="1200">
                <a:latin typeface="Futura Medium" panose="020B0602020204020303" pitchFamily="34" charset="-79"/>
                <a:cs typeface="Futura Medium" panose="020B0602020204020303" pitchFamily="34" charset="-79"/>
              </a:defRPr>
            </a:lvl4pPr>
            <a:lvl5pPr marL="1828800" indent="0">
              <a:buNone/>
              <a:defRPr sz="1200">
                <a:latin typeface="Futura Medium" panose="020B0602020204020303" pitchFamily="34" charset="-79"/>
                <a:cs typeface="Futura Medium" panose="020B0602020204020303" pitchFamily="34" charset="-79"/>
              </a:defRPr>
            </a:lvl5pPr>
          </a:lstStyle>
          <a:p>
            <a:pPr lvl="0"/>
            <a:r>
              <a:rPr lang="en-US" dirty="0"/>
              <a:t>Questions</a:t>
            </a: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78FBBDF4-8B54-6D40-BB00-9DB79EE3BD8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644135" y="2395402"/>
            <a:ext cx="2162572" cy="288424"/>
          </a:xfrm>
          <a:prstGeom prst="rect">
            <a:avLst/>
          </a:prstGeom>
          <a:solidFill>
            <a:srgbClr val="7030A0"/>
          </a:solidFill>
        </p:spPr>
        <p:txBody>
          <a:bodyPr anchor="ctr"/>
          <a:lstStyle>
            <a:lvl1pPr marL="0" indent="0">
              <a:buNone/>
              <a:defRPr sz="120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1pPr>
          </a:lstStyle>
          <a:p>
            <a:pPr lvl="0"/>
            <a:r>
              <a:rPr lang="en-US" sz="12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Hints</a:t>
            </a:r>
            <a:endParaRPr lang="en-US" dirty="0"/>
          </a:p>
        </p:txBody>
      </p:sp>
      <p:sp>
        <p:nvSpPr>
          <p:cNvPr id="27" name="Text Placeholder 48">
            <a:extLst>
              <a:ext uri="{FF2B5EF4-FFF2-40B4-BE49-F238E27FC236}">
                <a16:creationId xmlns:a16="http://schemas.microsoft.com/office/drawing/2014/main" id="{CF892DE4-0989-9F4F-B9B9-0D50497971B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646920" y="2676906"/>
            <a:ext cx="2163007" cy="175488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1200">
                <a:latin typeface="Futura Medium" panose="020B0602020204020303" pitchFamily="34" charset="-79"/>
                <a:cs typeface="Futura Medium" panose="020B0602020204020303" pitchFamily="34" charset="-79"/>
              </a:defRPr>
            </a:lvl1pPr>
            <a:lvl2pPr marL="457200" indent="0">
              <a:buNone/>
              <a:defRPr sz="1200">
                <a:latin typeface="Futura Medium" panose="020B0602020204020303" pitchFamily="34" charset="-79"/>
                <a:cs typeface="Futura Medium" panose="020B0602020204020303" pitchFamily="34" charset="-79"/>
              </a:defRPr>
            </a:lvl2pPr>
            <a:lvl3pPr marL="914400" indent="0">
              <a:buNone/>
              <a:defRPr sz="1200">
                <a:latin typeface="Futura Medium" panose="020B0602020204020303" pitchFamily="34" charset="-79"/>
                <a:cs typeface="Futura Medium" panose="020B0602020204020303" pitchFamily="34" charset="-79"/>
              </a:defRPr>
            </a:lvl3pPr>
            <a:lvl4pPr marL="1371600" indent="0">
              <a:buNone/>
              <a:defRPr sz="1200">
                <a:latin typeface="Futura Medium" panose="020B0602020204020303" pitchFamily="34" charset="-79"/>
                <a:cs typeface="Futura Medium" panose="020B0602020204020303" pitchFamily="34" charset="-79"/>
              </a:defRPr>
            </a:lvl4pPr>
            <a:lvl5pPr marL="1828800" indent="0">
              <a:buNone/>
              <a:defRPr sz="1200">
                <a:latin typeface="Futura Medium" panose="020B0602020204020303" pitchFamily="34" charset="-79"/>
                <a:cs typeface="Futura Medium" panose="020B0602020204020303" pitchFamily="34" charset="-79"/>
              </a:defRPr>
            </a:lvl5pPr>
          </a:lstStyle>
          <a:p>
            <a:pPr lvl="0"/>
            <a:r>
              <a:rPr lang="en-US" dirty="0"/>
              <a:t>Tips for them</a:t>
            </a:r>
          </a:p>
        </p:txBody>
      </p:sp>
      <p:sp>
        <p:nvSpPr>
          <p:cNvPr id="28" name="Text Placeholder 5">
            <a:extLst>
              <a:ext uri="{FF2B5EF4-FFF2-40B4-BE49-F238E27FC236}">
                <a16:creationId xmlns:a16="http://schemas.microsoft.com/office/drawing/2014/main" id="{504DAC59-2F1B-D344-B5E4-3DD118198D9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644135" y="4502854"/>
            <a:ext cx="2162572" cy="288424"/>
          </a:xfrm>
          <a:prstGeom prst="rect">
            <a:avLst/>
          </a:prstGeom>
          <a:solidFill>
            <a:srgbClr val="A14986"/>
          </a:solidFill>
        </p:spPr>
        <p:txBody>
          <a:bodyPr anchor="ctr"/>
          <a:lstStyle>
            <a:lvl1pPr marL="0" indent="0">
              <a:buNone/>
              <a:defRPr sz="120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1pPr>
          </a:lstStyle>
          <a:p>
            <a:pPr lvl="0"/>
            <a:r>
              <a:rPr lang="en-US" sz="12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Vocabulary</a:t>
            </a:r>
            <a:endParaRPr lang="en-US" dirty="0"/>
          </a:p>
        </p:txBody>
      </p:sp>
      <p:sp>
        <p:nvSpPr>
          <p:cNvPr id="29" name="Text Placeholder 48">
            <a:extLst>
              <a:ext uri="{FF2B5EF4-FFF2-40B4-BE49-F238E27FC236}">
                <a16:creationId xmlns:a16="http://schemas.microsoft.com/office/drawing/2014/main" id="{EA6CD3E8-8EA8-D643-BBB5-EB619A56556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646920" y="4787720"/>
            <a:ext cx="2159787" cy="106245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1200">
                <a:latin typeface="Futura Medium" panose="020B0602020204020303" pitchFamily="34" charset="-79"/>
                <a:cs typeface="Futura Medium" panose="020B0602020204020303" pitchFamily="34" charset="-79"/>
              </a:defRPr>
            </a:lvl1pPr>
            <a:lvl2pPr marL="457200" indent="0">
              <a:buNone/>
              <a:defRPr sz="1200">
                <a:latin typeface="Futura Medium" panose="020B0602020204020303" pitchFamily="34" charset="-79"/>
                <a:cs typeface="Futura Medium" panose="020B0602020204020303" pitchFamily="34" charset="-79"/>
              </a:defRPr>
            </a:lvl2pPr>
            <a:lvl3pPr marL="914400" indent="0">
              <a:buNone/>
              <a:defRPr sz="1200">
                <a:latin typeface="Futura Medium" panose="020B0602020204020303" pitchFamily="34" charset="-79"/>
                <a:cs typeface="Futura Medium" panose="020B0602020204020303" pitchFamily="34" charset="-79"/>
              </a:defRPr>
            </a:lvl3pPr>
            <a:lvl4pPr marL="1371600" indent="0">
              <a:buNone/>
              <a:defRPr sz="1200">
                <a:latin typeface="Futura Medium" panose="020B0602020204020303" pitchFamily="34" charset="-79"/>
                <a:cs typeface="Futura Medium" panose="020B0602020204020303" pitchFamily="34" charset="-79"/>
              </a:defRPr>
            </a:lvl4pPr>
            <a:lvl5pPr marL="1828800" indent="0">
              <a:buNone/>
              <a:defRPr sz="1200">
                <a:latin typeface="Futura Medium" panose="020B0602020204020303" pitchFamily="34" charset="-79"/>
                <a:cs typeface="Futura Medium" panose="020B0602020204020303" pitchFamily="34" charset="-79"/>
              </a:defRPr>
            </a:lvl5pPr>
          </a:lstStyle>
          <a:p>
            <a:pPr lvl="0"/>
            <a:r>
              <a:rPr lang="en-US" dirty="0"/>
              <a:t>words</a:t>
            </a:r>
          </a:p>
        </p:txBody>
      </p:sp>
    </p:spTree>
    <p:extLst>
      <p:ext uri="{BB962C8B-B14F-4D97-AF65-F5344CB8AC3E}">
        <p14:creationId xmlns:p14="http://schemas.microsoft.com/office/powerpoint/2010/main" val="2506268744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leva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37">
            <a:extLst>
              <a:ext uri="{FF2B5EF4-FFF2-40B4-BE49-F238E27FC236}">
                <a16:creationId xmlns:a16="http://schemas.microsoft.com/office/drawing/2014/main" id="{D052CD39-86C7-5E45-A279-441BFB974E3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95275" y="215154"/>
            <a:ext cx="9282113" cy="375396"/>
          </a:xfrm>
          <a:prstGeom prst="rect">
            <a:avLst/>
          </a:prstGeom>
          <a:solidFill>
            <a:srgbClr val="3B8CC1"/>
          </a:solidFill>
        </p:spPr>
        <p:txBody>
          <a:bodyPr anchor="ctr"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1pPr>
            <a:lvl2pPr marL="457200" indent="0" algn="l">
              <a:buNone/>
              <a:defRPr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2pPr>
            <a:lvl3pPr marL="914400" indent="0" algn="l">
              <a:buNone/>
              <a:defRPr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3pPr>
            <a:lvl4pPr marL="1371600" indent="0" algn="l">
              <a:buNone/>
              <a:defRPr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4pPr>
            <a:lvl5pPr marL="1828800" indent="0" algn="l">
              <a:buNone/>
              <a:defRPr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5pPr>
          </a:lstStyle>
          <a:p>
            <a:pPr lvl="0"/>
            <a:r>
              <a:rPr lang="en-US" dirty="0"/>
              <a:t>Type Learning Goal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9EBB26-204F-A049-A589-CBB9A02C05F4}"/>
              </a:ext>
            </a:extLst>
          </p:cNvPr>
          <p:cNvSpPr txBox="1"/>
          <p:nvPr userDrawn="1"/>
        </p:nvSpPr>
        <p:spPr>
          <a:xfrm>
            <a:off x="295275" y="590550"/>
            <a:ext cx="3779478" cy="317139"/>
          </a:xfrm>
          <a:prstGeom prst="rect">
            <a:avLst/>
          </a:prstGeom>
          <a:solidFill>
            <a:srgbClr val="23566C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US" sz="1600" b="1" dirty="0">
                <a:solidFill>
                  <a:srgbClr val="B3FFFF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Relevance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057D734-81AA-2049-8345-B99B4BA91645}"/>
              </a:ext>
            </a:extLst>
          </p:cNvPr>
          <p:cNvSpPr txBox="1"/>
          <p:nvPr userDrawn="1"/>
        </p:nvSpPr>
        <p:spPr>
          <a:xfrm>
            <a:off x="10042358" y="866274"/>
            <a:ext cx="0" cy="0"/>
          </a:xfrm>
          <a:prstGeom prst="rect">
            <a:avLst/>
          </a:prstGeom>
          <a:noFill/>
          <a:ln>
            <a:noFill/>
          </a:ln>
        </p:spPr>
        <p:txBody>
          <a:bodyPr wrap="none" rtlCol="0" anchor="t" anchorCtr="0">
            <a:normAutofit fontScale="25000" lnSpcReduction="20000"/>
          </a:bodyPr>
          <a:lstStyle/>
          <a:p>
            <a:pPr algn="l"/>
            <a:endParaRPr lang="en-US" sz="4000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28" name="Text Placeholder 5">
            <a:extLst>
              <a:ext uri="{FF2B5EF4-FFF2-40B4-BE49-F238E27FC236}">
                <a16:creationId xmlns:a16="http://schemas.microsoft.com/office/drawing/2014/main" id="{476A4E78-E152-CE41-A402-F83EB570A41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644135" y="287950"/>
            <a:ext cx="2162572" cy="288424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anchor="ctr"/>
          <a:lstStyle>
            <a:lvl1pPr marL="0" indent="0">
              <a:buNone/>
              <a:defRPr sz="120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1pPr>
          </a:lstStyle>
          <a:p>
            <a:pPr lvl="0"/>
            <a:r>
              <a:rPr lang="en-US" sz="12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Check for Understanding</a:t>
            </a:r>
            <a:endParaRPr lang="en-US" dirty="0"/>
          </a:p>
        </p:txBody>
      </p:sp>
      <p:sp>
        <p:nvSpPr>
          <p:cNvPr id="29" name="Text Placeholder 48">
            <a:extLst>
              <a:ext uri="{FF2B5EF4-FFF2-40B4-BE49-F238E27FC236}">
                <a16:creationId xmlns:a16="http://schemas.microsoft.com/office/drawing/2014/main" id="{BB7D38D9-00D0-E94F-A56B-68FEB60A7FF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646920" y="572262"/>
            <a:ext cx="2159787" cy="175488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1200">
                <a:latin typeface="Futura Medium" panose="020B0602020204020303" pitchFamily="34" charset="-79"/>
                <a:cs typeface="Futura Medium" panose="020B0602020204020303" pitchFamily="34" charset="-79"/>
              </a:defRPr>
            </a:lvl1pPr>
            <a:lvl2pPr marL="457200" indent="0">
              <a:buNone/>
              <a:defRPr sz="1200">
                <a:latin typeface="Futura Medium" panose="020B0602020204020303" pitchFamily="34" charset="-79"/>
                <a:cs typeface="Futura Medium" panose="020B0602020204020303" pitchFamily="34" charset="-79"/>
              </a:defRPr>
            </a:lvl2pPr>
            <a:lvl3pPr marL="914400" indent="0">
              <a:buNone/>
              <a:defRPr sz="1200">
                <a:latin typeface="Futura Medium" panose="020B0602020204020303" pitchFamily="34" charset="-79"/>
                <a:cs typeface="Futura Medium" panose="020B0602020204020303" pitchFamily="34" charset="-79"/>
              </a:defRPr>
            </a:lvl3pPr>
            <a:lvl4pPr marL="1371600" indent="0">
              <a:buNone/>
              <a:defRPr sz="1200">
                <a:latin typeface="Futura Medium" panose="020B0602020204020303" pitchFamily="34" charset="-79"/>
                <a:cs typeface="Futura Medium" panose="020B0602020204020303" pitchFamily="34" charset="-79"/>
              </a:defRPr>
            </a:lvl4pPr>
            <a:lvl5pPr marL="1828800" indent="0">
              <a:buNone/>
              <a:defRPr sz="1200">
                <a:latin typeface="Futura Medium" panose="020B0602020204020303" pitchFamily="34" charset="-79"/>
                <a:cs typeface="Futura Medium" panose="020B0602020204020303" pitchFamily="34" charset="-79"/>
              </a:defRPr>
            </a:lvl5pPr>
          </a:lstStyle>
          <a:p>
            <a:pPr lvl="0"/>
            <a:r>
              <a:rPr lang="en-US" dirty="0"/>
              <a:t>Questions</a:t>
            </a:r>
          </a:p>
        </p:txBody>
      </p:sp>
      <p:sp>
        <p:nvSpPr>
          <p:cNvPr id="30" name="Text Placeholder 5">
            <a:extLst>
              <a:ext uri="{FF2B5EF4-FFF2-40B4-BE49-F238E27FC236}">
                <a16:creationId xmlns:a16="http://schemas.microsoft.com/office/drawing/2014/main" id="{75A649CF-6F35-6240-8694-7D985FF77DF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644135" y="2395402"/>
            <a:ext cx="2162572" cy="288424"/>
          </a:xfrm>
          <a:prstGeom prst="rect">
            <a:avLst/>
          </a:prstGeom>
          <a:solidFill>
            <a:srgbClr val="7030A0"/>
          </a:solidFill>
        </p:spPr>
        <p:txBody>
          <a:bodyPr anchor="ctr"/>
          <a:lstStyle>
            <a:lvl1pPr marL="0" indent="0">
              <a:buNone/>
              <a:defRPr sz="120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1pPr>
          </a:lstStyle>
          <a:p>
            <a:pPr lvl="0"/>
            <a:r>
              <a:rPr lang="en-US" sz="12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Hints</a:t>
            </a:r>
            <a:endParaRPr lang="en-US" dirty="0"/>
          </a:p>
        </p:txBody>
      </p:sp>
      <p:sp>
        <p:nvSpPr>
          <p:cNvPr id="31" name="Text Placeholder 48">
            <a:extLst>
              <a:ext uri="{FF2B5EF4-FFF2-40B4-BE49-F238E27FC236}">
                <a16:creationId xmlns:a16="http://schemas.microsoft.com/office/drawing/2014/main" id="{73A7D846-854A-F34B-A7E6-331D90F8028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646920" y="2676906"/>
            <a:ext cx="2163007" cy="175488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1200">
                <a:latin typeface="Futura Medium" panose="020B0602020204020303" pitchFamily="34" charset="-79"/>
                <a:cs typeface="Futura Medium" panose="020B0602020204020303" pitchFamily="34" charset="-79"/>
              </a:defRPr>
            </a:lvl1pPr>
            <a:lvl2pPr marL="457200" indent="0">
              <a:buNone/>
              <a:defRPr sz="1200">
                <a:latin typeface="Futura Medium" panose="020B0602020204020303" pitchFamily="34" charset="-79"/>
                <a:cs typeface="Futura Medium" panose="020B0602020204020303" pitchFamily="34" charset="-79"/>
              </a:defRPr>
            </a:lvl2pPr>
            <a:lvl3pPr marL="914400" indent="0">
              <a:buNone/>
              <a:defRPr sz="1200">
                <a:latin typeface="Futura Medium" panose="020B0602020204020303" pitchFamily="34" charset="-79"/>
                <a:cs typeface="Futura Medium" panose="020B0602020204020303" pitchFamily="34" charset="-79"/>
              </a:defRPr>
            </a:lvl3pPr>
            <a:lvl4pPr marL="1371600" indent="0">
              <a:buNone/>
              <a:defRPr sz="1200">
                <a:latin typeface="Futura Medium" panose="020B0602020204020303" pitchFamily="34" charset="-79"/>
                <a:cs typeface="Futura Medium" panose="020B0602020204020303" pitchFamily="34" charset="-79"/>
              </a:defRPr>
            </a:lvl4pPr>
            <a:lvl5pPr marL="1828800" indent="0">
              <a:buNone/>
              <a:defRPr sz="1200">
                <a:latin typeface="Futura Medium" panose="020B0602020204020303" pitchFamily="34" charset="-79"/>
                <a:cs typeface="Futura Medium" panose="020B0602020204020303" pitchFamily="34" charset="-79"/>
              </a:defRPr>
            </a:lvl5pPr>
          </a:lstStyle>
          <a:p>
            <a:pPr lvl="0"/>
            <a:r>
              <a:rPr lang="en-US" dirty="0"/>
              <a:t>Tips for them</a:t>
            </a:r>
          </a:p>
        </p:txBody>
      </p:sp>
      <p:sp>
        <p:nvSpPr>
          <p:cNvPr id="32" name="Text Placeholder 5">
            <a:extLst>
              <a:ext uri="{FF2B5EF4-FFF2-40B4-BE49-F238E27FC236}">
                <a16:creationId xmlns:a16="http://schemas.microsoft.com/office/drawing/2014/main" id="{B421E4A7-84CE-D441-9E4B-33DE3CF3ACE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644135" y="4502854"/>
            <a:ext cx="2162572" cy="288424"/>
          </a:xfrm>
          <a:prstGeom prst="rect">
            <a:avLst/>
          </a:prstGeom>
          <a:solidFill>
            <a:srgbClr val="A14986"/>
          </a:solidFill>
        </p:spPr>
        <p:txBody>
          <a:bodyPr anchor="ctr"/>
          <a:lstStyle>
            <a:lvl1pPr marL="0" indent="0">
              <a:buNone/>
              <a:defRPr sz="120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1pPr>
          </a:lstStyle>
          <a:p>
            <a:pPr lvl="0"/>
            <a:r>
              <a:rPr lang="en-US" sz="12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Vocabulary</a:t>
            </a:r>
            <a:endParaRPr lang="en-US" dirty="0"/>
          </a:p>
        </p:txBody>
      </p:sp>
      <p:sp>
        <p:nvSpPr>
          <p:cNvPr id="33" name="Text Placeholder 48">
            <a:extLst>
              <a:ext uri="{FF2B5EF4-FFF2-40B4-BE49-F238E27FC236}">
                <a16:creationId xmlns:a16="http://schemas.microsoft.com/office/drawing/2014/main" id="{DC7FFA7A-C37D-F846-868C-88068206D29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646920" y="4787720"/>
            <a:ext cx="2159787" cy="106245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1200">
                <a:latin typeface="Futura Medium" panose="020B0602020204020303" pitchFamily="34" charset="-79"/>
                <a:cs typeface="Futura Medium" panose="020B0602020204020303" pitchFamily="34" charset="-79"/>
              </a:defRPr>
            </a:lvl1pPr>
            <a:lvl2pPr marL="457200" indent="0">
              <a:buNone/>
              <a:defRPr sz="1200">
                <a:latin typeface="Futura Medium" panose="020B0602020204020303" pitchFamily="34" charset="-79"/>
                <a:cs typeface="Futura Medium" panose="020B0602020204020303" pitchFamily="34" charset="-79"/>
              </a:defRPr>
            </a:lvl2pPr>
            <a:lvl3pPr marL="914400" indent="0">
              <a:buNone/>
              <a:defRPr sz="1200">
                <a:latin typeface="Futura Medium" panose="020B0602020204020303" pitchFamily="34" charset="-79"/>
                <a:cs typeface="Futura Medium" panose="020B0602020204020303" pitchFamily="34" charset="-79"/>
              </a:defRPr>
            </a:lvl3pPr>
            <a:lvl4pPr marL="1371600" indent="0">
              <a:buNone/>
              <a:defRPr sz="1200">
                <a:latin typeface="Futura Medium" panose="020B0602020204020303" pitchFamily="34" charset="-79"/>
                <a:cs typeface="Futura Medium" panose="020B0602020204020303" pitchFamily="34" charset="-79"/>
              </a:defRPr>
            </a:lvl4pPr>
            <a:lvl5pPr marL="1828800" indent="0">
              <a:buNone/>
              <a:defRPr sz="1200">
                <a:latin typeface="Futura Medium" panose="020B0602020204020303" pitchFamily="34" charset="-79"/>
                <a:cs typeface="Futura Medium" panose="020B0602020204020303" pitchFamily="34" charset="-79"/>
              </a:defRPr>
            </a:lvl5pPr>
          </a:lstStyle>
          <a:p>
            <a:pPr lvl="0"/>
            <a:r>
              <a:rPr lang="en-US" dirty="0"/>
              <a:t>words</a:t>
            </a:r>
          </a:p>
        </p:txBody>
      </p:sp>
    </p:spTree>
    <p:extLst>
      <p:ext uri="{BB962C8B-B14F-4D97-AF65-F5344CB8AC3E}">
        <p14:creationId xmlns:p14="http://schemas.microsoft.com/office/powerpoint/2010/main" val="26691164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66436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17" r:id="rId1"/>
    <p:sldLayoutId id="2147484228" r:id="rId2"/>
    <p:sldLayoutId id="2147484229" r:id="rId3"/>
    <p:sldLayoutId id="2147484230" r:id="rId4"/>
    <p:sldLayoutId id="2147484222" r:id="rId5"/>
    <p:sldLayoutId id="2147484219" r:id="rId6"/>
    <p:sldLayoutId id="2147484220" r:id="rId7"/>
    <p:sldLayoutId id="2147484221" r:id="rId8"/>
    <p:sldLayoutId id="2147484218" r:id="rId9"/>
    <p:sldLayoutId id="2147484223" r:id="rId10"/>
    <p:sldLayoutId id="2147484231" r:id="rId11"/>
    <p:sldLayoutId id="2147484232" r:id="rId12"/>
    <p:sldLayoutId id="2147484233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4D909A74-34CF-A24B-B17A-C2A488B3F849}"/>
              </a:ext>
            </a:extLst>
          </p:cNvPr>
          <p:cNvSpPr txBox="1">
            <a:spLocks/>
          </p:cNvSpPr>
          <p:nvPr/>
        </p:nvSpPr>
        <p:spPr>
          <a:xfrm>
            <a:off x="295273" y="1549400"/>
            <a:ext cx="11577177" cy="2929609"/>
          </a:xfrm>
          <a:prstGeom prst="rect">
            <a:avLst/>
          </a:prstGeom>
          <a:solidFill>
            <a:srgbClr val="3B8CC1"/>
          </a:solidFill>
        </p:spPr>
        <p:txBody>
          <a:bodyPr tIns="14400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6000" b="1" kern="1200">
                <a:solidFill>
                  <a:schemeClr val="bg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bg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Wingdings" charset="2"/>
              <a:buChar char="q"/>
            </a:pPr>
            <a:r>
              <a:rPr lang="en-US" sz="4000" dirty="0">
                <a:latin typeface="OpenDyslexic" charset="0"/>
                <a:ea typeface="OpenDyslexic" charset="0"/>
                <a:cs typeface="OpenDyslexic" charset="0"/>
              </a:rPr>
              <a:t> I know what metamorphic rocks are and how they form</a:t>
            </a:r>
          </a:p>
          <a:p>
            <a:pPr marL="457200" indent="-457200">
              <a:buFont typeface="Wingdings" charset="2"/>
              <a:buChar char="q"/>
            </a:pPr>
            <a:r>
              <a:rPr lang="en-US" sz="4000" dirty="0">
                <a:latin typeface="OpenDyslexic" charset="0"/>
                <a:ea typeface="OpenDyslexic" charset="0"/>
                <a:cs typeface="OpenDyslexic" charset="0"/>
              </a:rPr>
              <a:t> I know the main properties of metamorphic rocks</a:t>
            </a:r>
          </a:p>
          <a:p>
            <a:pPr marL="457200" indent="-457200">
              <a:buFont typeface="Arial" charset="0"/>
              <a:buChar char="•"/>
            </a:pP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6022419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53526" y="751115"/>
            <a:ext cx="10705024" cy="589733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 anchorCtr="0">
            <a:normAutofit/>
          </a:bodyPr>
          <a:lstStyle/>
          <a:p>
            <a:r>
              <a:rPr lang="en-US" sz="4600" dirty="0">
                <a:solidFill>
                  <a:srgbClr val="23566C"/>
                </a:solidFill>
                <a:latin typeface="OpenDyslexic" charset="0"/>
                <a:ea typeface="OpenDyslexic" charset="0"/>
                <a:cs typeface="OpenDyslexic" charset="0"/>
              </a:rPr>
              <a:t>Sedimentary rocks are made of ______, which are _________ and ________ together.</a:t>
            </a:r>
          </a:p>
          <a:p>
            <a:endParaRPr lang="en-US" sz="4600" dirty="0">
              <a:solidFill>
                <a:srgbClr val="23566C"/>
              </a:solidFill>
              <a:latin typeface="OpenDyslexic" charset="0"/>
              <a:ea typeface="OpenDyslexic" charset="0"/>
              <a:cs typeface="OpenDyslexic" charset="0"/>
            </a:endParaRPr>
          </a:p>
          <a:p>
            <a:pPr algn="l"/>
            <a:r>
              <a:rPr lang="en-US" sz="4000" dirty="0">
                <a:solidFill>
                  <a:srgbClr val="23566C"/>
                </a:solidFill>
                <a:latin typeface="OpenDyslexic" charset="0"/>
                <a:ea typeface="OpenDyslexic" charset="0"/>
                <a:cs typeface="OpenDyslexic" charset="0"/>
              </a:rPr>
              <a:t> </a:t>
            </a:r>
          </a:p>
          <a:p>
            <a:pPr algn="l"/>
            <a:endParaRPr lang="en-US" sz="4000" dirty="0">
              <a:solidFill>
                <a:srgbClr val="23566C"/>
              </a:solidFill>
              <a:latin typeface="OpenDyslexic" charset="0"/>
              <a:ea typeface="OpenDyslexic" charset="0"/>
              <a:cs typeface="OpenDyslex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48687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53526" y="751115"/>
            <a:ext cx="10705024" cy="589733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 anchorCtr="0">
            <a:normAutofit fontScale="92500" lnSpcReduction="20000"/>
          </a:bodyPr>
          <a:lstStyle/>
          <a:p>
            <a:r>
              <a:rPr lang="en-US" sz="4600" dirty="0">
                <a:solidFill>
                  <a:srgbClr val="23566C"/>
                </a:solidFill>
                <a:latin typeface="OpenDyslexic" charset="0"/>
                <a:ea typeface="OpenDyslexic" charset="0"/>
                <a:cs typeface="OpenDyslexic" charset="0"/>
              </a:rPr>
              <a:t>The major identifying properties of sedimentary rocks are: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4600" dirty="0">
                <a:solidFill>
                  <a:srgbClr val="23566C"/>
                </a:solidFill>
                <a:latin typeface="OpenDyslexic" charset="0"/>
                <a:ea typeface="OpenDyslexic" charset="0"/>
                <a:cs typeface="OpenDyslexic" charset="0"/>
              </a:rPr>
              <a:t>They have ______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4600" dirty="0">
                <a:solidFill>
                  <a:srgbClr val="23566C"/>
                </a:solidFill>
                <a:latin typeface="OpenDyslexic" charset="0"/>
                <a:ea typeface="OpenDyslexic" charset="0"/>
                <a:cs typeface="OpenDyslexic" charset="0"/>
              </a:rPr>
              <a:t>They are made of ______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4600" dirty="0">
                <a:solidFill>
                  <a:srgbClr val="23566C"/>
                </a:solidFill>
                <a:latin typeface="OpenDyslexic" charset="0"/>
                <a:ea typeface="OpenDyslexic" charset="0"/>
                <a:cs typeface="OpenDyslexic" charset="0"/>
              </a:rPr>
              <a:t>They can contain _______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4600" dirty="0">
                <a:solidFill>
                  <a:srgbClr val="23566C"/>
                </a:solidFill>
                <a:latin typeface="OpenDyslexic" charset="0"/>
                <a:ea typeface="OpenDyslexic" charset="0"/>
                <a:cs typeface="OpenDyslexic" charset="0"/>
              </a:rPr>
              <a:t>They are ___ ___________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4600" dirty="0">
                <a:solidFill>
                  <a:srgbClr val="23566C"/>
                </a:solidFill>
                <a:latin typeface="OpenDyslexic" charset="0"/>
                <a:ea typeface="OpenDyslexic" charset="0"/>
                <a:cs typeface="OpenDyslexic" charset="0"/>
              </a:rPr>
              <a:t>They can preserve features of the ___________</a:t>
            </a:r>
          </a:p>
          <a:p>
            <a:endParaRPr lang="en-US" sz="4600" dirty="0">
              <a:solidFill>
                <a:srgbClr val="23566C"/>
              </a:solidFill>
              <a:latin typeface="OpenDyslexic" charset="0"/>
              <a:ea typeface="OpenDyslexic" charset="0"/>
              <a:cs typeface="OpenDyslexic" charset="0"/>
            </a:endParaRPr>
          </a:p>
          <a:p>
            <a:pPr algn="l"/>
            <a:r>
              <a:rPr lang="en-US" sz="4000" dirty="0">
                <a:solidFill>
                  <a:srgbClr val="23566C"/>
                </a:solidFill>
                <a:latin typeface="OpenDyslexic" charset="0"/>
                <a:ea typeface="OpenDyslexic" charset="0"/>
                <a:cs typeface="OpenDyslexic" charset="0"/>
              </a:rPr>
              <a:t> </a:t>
            </a:r>
          </a:p>
          <a:p>
            <a:pPr algn="l"/>
            <a:endParaRPr lang="en-US" sz="4000" dirty="0">
              <a:solidFill>
                <a:srgbClr val="23566C"/>
              </a:solidFill>
              <a:latin typeface="OpenDyslexic" charset="0"/>
              <a:ea typeface="OpenDyslexic" charset="0"/>
              <a:cs typeface="OpenDyslex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7188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53526" y="751115"/>
            <a:ext cx="10705024" cy="589733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 anchorCtr="0">
            <a:normAutofit/>
          </a:bodyPr>
          <a:lstStyle/>
          <a:p>
            <a:r>
              <a:rPr lang="en-US" sz="4600" dirty="0">
                <a:solidFill>
                  <a:srgbClr val="23566C"/>
                </a:solidFill>
                <a:latin typeface="OpenDyslexic" charset="0"/>
                <a:ea typeface="OpenDyslexic" charset="0"/>
                <a:cs typeface="OpenDyslexic" charset="0"/>
              </a:rPr>
              <a:t>The layers that make up sedimentary rocks are called ____, or ______.</a:t>
            </a:r>
          </a:p>
          <a:p>
            <a:endParaRPr lang="en-US" sz="4600" dirty="0">
              <a:solidFill>
                <a:srgbClr val="23566C"/>
              </a:solidFill>
              <a:latin typeface="OpenDyslexic" charset="0"/>
              <a:ea typeface="OpenDyslexic" charset="0"/>
              <a:cs typeface="OpenDyslexic" charset="0"/>
            </a:endParaRPr>
          </a:p>
          <a:p>
            <a:endParaRPr lang="en-US" sz="4600" dirty="0">
              <a:solidFill>
                <a:srgbClr val="23566C"/>
              </a:solidFill>
              <a:latin typeface="OpenDyslexic" charset="0"/>
              <a:ea typeface="OpenDyslexic" charset="0"/>
              <a:cs typeface="OpenDyslexic" charset="0"/>
            </a:endParaRPr>
          </a:p>
          <a:p>
            <a:pPr algn="l"/>
            <a:r>
              <a:rPr lang="en-US" sz="4000" dirty="0">
                <a:solidFill>
                  <a:srgbClr val="23566C"/>
                </a:solidFill>
                <a:latin typeface="OpenDyslexic" charset="0"/>
                <a:ea typeface="OpenDyslexic" charset="0"/>
                <a:cs typeface="OpenDyslexic" charset="0"/>
              </a:rPr>
              <a:t> </a:t>
            </a:r>
          </a:p>
          <a:p>
            <a:pPr algn="l"/>
            <a:endParaRPr lang="en-US" sz="4000" dirty="0">
              <a:solidFill>
                <a:srgbClr val="23566C"/>
              </a:solidFill>
              <a:latin typeface="OpenDyslexic" charset="0"/>
              <a:ea typeface="OpenDyslexic" charset="0"/>
              <a:cs typeface="OpenDyslex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98383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53526" y="751115"/>
            <a:ext cx="10705024" cy="589733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 anchorCtr="0">
            <a:normAutofit/>
          </a:bodyPr>
          <a:lstStyle/>
          <a:p>
            <a:r>
              <a:rPr lang="en-US" sz="4600" dirty="0">
                <a:solidFill>
                  <a:srgbClr val="23566C"/>
                </a:solidFill>
                <a:latin typeface="OpenDyslexic" charset="0"/>
                <a:ea typeface="OpenDyslexic" charset="0"/>
                <a:cs typeface="OpenDyslexic" charset="0"/>
              </a:rPr>
              <a:t>The size and shape of clasts is how we give sedimentary rocks their names.</a:t>
            </a:r>
          </a:p>
          <a:p>
            <a:endParaRPr lang="en-US" sz="4600" dirty="0">
              <a:solidFill>
                <a:srgbClr val="23566C"/>
              </a:solidFill>
              <a:latin typeface="OpenDyslexic" charset="0"/>
              <a:ea typeface="OpenDyslexic" charset="0"/>
              <a:cs typeface="OpenDyslexic" charset="0"/>
            </a:endParaRPr>
          </a:p>
          <a:p>
            <a:r>
              <a:rPr lang="en-US" sz="4600" dirty="0">
                <a:solidFill>
                  <a:srgbClr val="23566C"/>
                </a:solidFill>
                <a:latin typeface="OpenDyslexic" charset="0"/>
                <a:ea typeface="OpenDyslexic" charset="0"/>
                <a:cs typeface="OpenDyslexic" charset="0"/>
              </a:rPr>
              <a:t>Give examples of sedimentary rocks.</a:t>
            </a:r>
          </a:p>
          <a:p>
            <a:endParaRPr lang="en-US" sz="4600" dirty="0">
              <a:solidFill>
                <a:srgbClr val="23566C"/>
              </a:solidFill>
              <a:latin typeface="OpenDyslexic" charset="0"/>
              <a:ea typeface="OpenDyslexic" charset="0"/>
              <a:cs typeface="OpenDyslexic" charset="0"/>
            </a:endParaRPr>
          </a:p>
          <a:p>
            <a:endParaRPr lang="en-US" sz="4600" dirty="0">
              <a:solidFill>
                <a:srgbClr val="23566C"/>
              </a:solidFill>
              <a:latin typeface="OpenDyslexic" charset="0"/>
              <a:ea typeface="OpenDyslexic" charset="0"/>
              <a:cs typeface="OpenDyslexic" charset="0"/>
            </a:endParaRPr>
          </a:p>
          <a:p>
            <a:pPr algn="l"/>
            <a:r>
              <a:rPr lang="en-US" sz="4000" dirty="0">
                <a:solidFill>
                  <a:srgbClr val="23566C"/>
                </a:solidFill>
                <a:latin typeface="OpenDyslexic" charset="0"/>
                <a:ea typeface="OpenDyslexic" charset="0"/>
                <a:cs typeface="OpenDyslexic" charset="0"/>
              </a:rPr>
              <a:t> </a:t>
            </a:r>
          </a:p>
          <a:p>
            <a:pPr algn="l"/>
            <a:endParaRPr lang="en-US" sz="4000" dirty="0">
              <a:solidFill>
                <a:srgbClr val="23566C"/>
              </a:solidFill>
              <a:latin typeface="OpenDyslexic" charset="0"/>
              <a:ea typeface="OpenDyslexic" charset="0"/>
              <a:cs typeface="OpenDyslex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22781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F8C92B0-6589-5A4C-8B56-D61D2D8343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050" y="1028700"/>
            <a:ext cx="4864100" cy="3683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8EDEDE8-3BBD-9D41-9BEA-D0F2639921F9}"/>
              </a:ext>
            </a:extLst>
          </p:cNvPr>
          <p:cNvSpPr txBox="1"/>
          <p:nvPr/>
        </p:nvSpPr>
        <p:spPr>
          <a:xfrm>
            <a:off x="1104900" y="4991100"/>
            <a:ext cx="4546600" cy="120650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 anchorCtr="0">
            <a:normAutofit/>
          </a:bodyPr>
          <a:lstStyle/>
          <a:p>
            <a:pPr algn="l"/>
            <a:r>
              <a:rPr lang="en-US" sz="4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Breccia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235663D-6F68-2E42-8664-8683D57802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5700" y="996950"/>
            <a:ext cx="4876800" cy="36703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693D7A5-7930-734E-A992-88396566C0F0}"/>
              </a:ext>
            </a:extLst>
          </p:cNvPr>
          <p:cNvSpPr txBox="1"/>
          <p:nvPr/>
        </p:nvSpPr>
        <p:spPr>
          <a:xfrm>
            <a:off x="6299200" y="5143500"/>
            <a:ext cx="4140200" cy="74930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 anchorCtr="0">
            <a:normAutofit/>
          </a:bodyPr>
          <a:lstStyle/>
          <a:p>
            <a:pPr algn="l"/>
            <a:r>
              <a:rPr lang="en-US" sz="4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Sandstone</a:t>
            </a:r>
          </a:p>
        </p:txBody>
      </p:sp>
    </p:spTree>
    <p:extLst>
      <p:ext uri="{BB962C8B-B14F-4D97-AF65-F5344CB8AC3E}">
        <p14:creationId xmlns:p14="http://schemas.microsoft.com/office/powerpoint/2010/main" val="4659031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1D6E3E5-FF7E-9F44-8504-10EF70DA8AB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latin typeface="OpenDyslexic" charset="0"/>
                <a:ea typeface="OpenDyslexic" charset="0"/>
                <a:cs typeface="OpenDyslexic" charset="0"/>
              </a:rPr>
              <a:t>Mineral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847F09-5458-9840-AA0C-033B833C730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4800" dirty="0">
                <a:latin typeface="OpenDyslexic" charset="0"/>
                <a:ea typeface="OpenDyslexic" charset="0"/>
                <a:cs typeface="OpenDyslexic" charset="0"/>
              </a:rPr>
              <a:t>A naturally occurring solid substance with a definite chemical composition.</a:t>
            </a:r>
          </a:p>
        </p:txBody>
      </p:sp>
    </p:spTree>
    <p:extLst>
      <p:ext uri="{BB962C8B-B14F-4D97-AF65-F5344CB8AC3E}">
        <p14:creationId xmlns:p14="http://schemas.microsoft.com/office/powerpoint/2010/main" val="10488546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1D6E3E5-FF7E-9F44-8504-10EF70DA8AB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latin typeface="OpenDyslexic" charset="0"/>
                <a:ea typeface="OpenDyslexic" charset="0"/>
                <a:cs typeface="OpenDyslexic" charset="0"/>
              </a:rPr>
              <a:t>Metamorphic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847F09-5458-9840-AA0C-033B833C730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4800" dirty="0">
                <a:latin typeface="OpenDyslexic" charset="0"/>
                <a:ea typeface="OpenDyslexic" charset="0"/>
                <a:cs typeface="OpenDyslexic" charset="0"/>
              </a:rPr>
              <a:t>Rock that has undergone transformation by heat or pressure</a:t>
            </a:r>
          </a:p>
        </p:txBody>
      </p:sp>
    </p:spTree>
    <p:extLst>
      <p:ext uri="{BB962C8B-B14F-4D97-AF65-F5344CB8AC3E}">
        <p14:creationId xmlns:p14="http://schemas.microsoft.com/office/powerpoint/2010/main" val="5732946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1D6E3E5-FF7E-9F44-8504-10EF70DA8AB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latin typeface="OpenDyslexic" charset="0"/>
                <a:ea typeface="OpenDyslexic" charset="0"/>
                <a:cs typeface="OpenDyslexic" charset="0"/>
              </a:rPr>
              <a:t>Foliation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847F09-5458-9840-AA0C-033B833C730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4800" dirty="0">
                <a:latin typeface="OpenDyslexic" charset="0"/>
                <a:ea typeface="OpenDyslexic" charset="0"/>
                <a:cs typeface="OpenDyslexic" charset="0"/>
              </a:rPr>
              <a:t>The process of splitting into thin sheets</a:t>
            </a:r>
          </a:p>
        </p:txBody>
      </p:sp>
    </p:spTree>
    <p:extLst>
      <p:ext uri="{BB962C8B-B14F-4D97-AF65-F5344CB8AC3E}">
        <p14:creationId xmlns:p14="http://schemas.microsoft.com/office/powerpoint/2010/main" val="7291576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1551161-5FA0-5A48-A2C2-2880E7A6C36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latin typeface="OpenDyslexic" charset="0"/>
                <a:ea typeface="OpenDyslexic" charset="0"/>
                <a:cs typeface="OpenDyslexic" charset="0"/>
              </a:rPr>
              <a:t>Deform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2822F5-3564-A24C-89E7-13929345FFE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latin typeface="OpenDyslexic" charset="0"/>
                <a:ea typeface="OpenDyslexic" charset="0"/>
                <a:cs typeface="OpenDyslexic" charset="0"/>
              </a:rPr>
              <a:t>Deform = </a:t>
            </a:r>
            <a:r>
              <a:rPr lang="en-US" dirty="0">
                <a:solidFill>
                  <a:srgbClr val="FF0000"/>
                </a:solidFill>
                <a:latin typeface="OpenDyslexic" charset="0"/>
                <a:ea typeface="OpenDyslexic" charset="0"/>
                <a:cs typeface="OpenDyslexic" charset="0"/>
              </a:rPr>
              <a:t>change shape</a:t>
            </a:r>
          </a:p>
          <a:p>
            <a:r>
              <a:rPr lang="en-US" dirty="0">
                <a:solidFill>
                  <a:srgbClr val="FF0000"/>
                </a:solidFill>
                <a:latin typeface="OpenDyslexic" charset="0"/>
                <a:ea typeface="OpenDyslexic" charset="0"/>
                <a:cs typeface="OpenDyslexic" charset="0"/>
              </a:rPr>
              <a:t>Change shape </a:t>
            </a:r>
            <a:r>
              <a:rPr lang="en-US" dirty="0">
                <a:latin typeface="OpenDyslexic" charset="0"/>
                <a:ea typeface="OpenDyslexic" charset="0"/>
                <a:cs typeface="OpenDyslexic" charset="0"/>
              </a:rPr>
              <a:t>= deform</a:t>
            </a:r>
          </a:p>
        </p:txBody>
      </p:sp>
    </p:spTree>
    <p:extLst>
      <p:ext uri="{BB962C8B-B14F-4D97-AF65-F5344CB8AC3E}">
        <p14:creationId xmlns:p14="http://schemas.microsoft.com/office/powerpoint/2010/main" val="21100323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1551161-5FA0-5A48-A2C2-2880E7A6C36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latin typeface="OpenDyslexic" charset="0"/>
                <a:ea typeface="OpenDyslexic" charset="0"/>
                <a:cs typeface="OpenDyslexic" charset="0"/>
              </a:rPr>
              <a:t>Compacted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2822F5-3564-A24C-89E7-13929345FFE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latin typeface="OpenDyslexic" charset="0"/>
                <a:ea typeface="OpenDyslexic" charset="0"/>
                <a:cs typeface="OpenDyslexic" charset="0"/>
              </a:rPr>
              <a:t>Compacted = </a:t>
            </a:r>
            <a:r>
              <a:rPr lang="en-US" dirty="0">
                <a:solidFill>
                  <a:srgbClr val="FF0000"/>
                </a:solidFill>
                <a:latin typeface="OpenDyslexic" charset="0"/>
                <a:ea typeface="OpenDyslexic" charset="0"/>
                <a:cs typeface="OpenDyslexic" charset="0"/>
              </a:rPr>
              <a:t>compressed</a:t>
            </a:r>
          </a:p>
          <a:p>
            <a:r>
              <a:rPr lang="en-US" dirty="0">
                <a:solidFill>
                  <a:srgbClr val="FF0000"/>
                </a:solidFill>
                <a:latin typeface="OpenDyslexic" charset="0"/>
                <a:ea typeface="OpenDyslexic" charset="0"/>
                <a:cs typeface="OpenDyslexic" charset="0"/>
              </a:rPr>
              <a:t>Compressed </a:t>
            </a:r>
            <a:r>
              <a:rPr lang="en-US" dirty="0">
                <a:latin typeface="OpenDyslexic" charset="0"/>
                <a:ea typeface="OpenDyslexic" charset="0"/>
                <a:cs typeface="OpenDyslexic" charset="0"/>
              </a:rPr>
              <a:t>= compacted</a:t>
            </a:r>
          </a:p>
        </p:txBody>
      </p:sp>
    </p:spTree>
    <p:extLst>
      <p:ext uri="{BB962C8B-B14F-4D97-AF65-F5344CB8AC3E}">
        <p14:creationId xmlns:p14="http://schemas.microsoft.com/office/powerpoint/2010/main" val="18494809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5274" y="551545"/>
            <a:ext cx="11727542" cy="1190170"/>
          </a:xfrm>
          <a:prstGeom prst="rect">
            <a:avLst/>
          </a:prstGeom>
          <a:solidFill>
            <a:srgbClr val="3B8C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4D909A74-34CF-A24B-B17A-C2A488B3F849}"/>
              </a:ext>
            </a:extLst>
          </p:cNvPr>
          <p:cNvSpPr txBox="1">
            <a:spLocks/>
          </p:cNvSpPr>
          <p:nvPr/>
        </p:nvSpPr>
        <p:spPr>
          <a:xfrm>
            <a:off x="150131" y="551544"/>
            <a:ext cx="10479769" cy="178888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8800" dirty="0">
                <a:solidFill>
                  <a:schemeClr val="bg1"/>
                </a:solidFill>
                <a:latin typeface="OpenDyslexic" charset="0"/>
                <a:ea typeface="OpenDyslexic" charset="0"/>
                <a:cs typeface="OpenDyslexic" charset="0"/>
              </a:rPr>
              <a:t>Weekly Review</a:t>
            </a:r>
            <a:endParaRPr lang="en-US" sz="88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91626" y="1741715"/>
            <a:ext cx="10705024" cy="5384247"/>
          </a:xfrm>
          <a:prstGeom prst="rect">
            <a:avLst/>
          </a:prstGeom>
          <a:noFill/>
          <a:ln>
            <a:noFill/>
          </a:ln>
        </p:spPr>
        <p:txBody>
          <a:bodyPr wrap="square" rtlCol="0" anchor="t" anchorCtr="0">
            <a:normAutofit/>
          </a:bodyPr>
          <a:lstStyle/>
          <a:p>
            <a:r>
              <a:rPr lang="en-US" sz="4000" dirty="0">
                <a:solidFill>
                  <a:srgbClr val="23566C"/>
                </a:solidFill>
                <a:latin typeface="OpenDyslexic" charset="0"/>
                <a:ea typeface="OpenDyslexic" charset="0"/>
                <a:cs typeface="OpenDyslexic" charset="0"/>
              </a:rPr>
              <a:t>Rocks are made of ________</a:t>
            </a:r>
          </a:p>
          <a:p>
            <a:r>
              <a:rPr lang="en-US" sz="4000" dirty="0">
                <a:solidFill>
                  <a:srgbClr val="23566C"/>
                </a:solidFill>
                <a:latin typeface="OpenDyslexic" charset="0"/>
                <a:ea typeface="OpenDyslexic" charset="0"/>
                <a:cs typeface="OpenDyslexic" charset="0"/>
              </a:rPr>
              <a:t> </a:t>
            </a:r>
          </a:p>
          <a:p>
            <a:pPr algn="l"/>
            <a:r>
              <a:rPr lang="en-US" sz="4000" dirty="0">
                <a:solidFill>
                  <a:srgbClr val="23566C"/>
                </a:solidFill>
                <a:latin typeface="OpenDyslexic" charset="0"/>
                <a:ea typeface="OpenDyslexic" charset="0"/>
                <a:cs typeface="OpenDyslexic" charset="0"/>
              </a:rPr>
              <a:t> </a:t>
            </a:r>
          </a:p>
          <a:p>
            <a:pPr algn="l"/>
            <a:endParaRPr lang="en-US" sz="4000" dirty="0">
              <a:solidFill>
                <a:srgbClr val="23566C"/>
              </a:solidFill>
              <a:latin typeface="OpenDyslexic" charset="0"/>
              <a:ea typeface="OpenDyslexic" charset="0"/>
              <a:cs typeface="OpenDyslex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74184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1551161-5FA0-5A48-A2C2-2880E7A6C36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latin typeface="OpenDyslexic" charset="0"/>
                <a:ea typeface="OpenDyslexic" charset="0"/>
                <a:cs typeface="OpenDyslexic" charset="0"/>
              </a:rPr>
              <a:t>Property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2822F5-3564-A24C-89E7-13929345FFE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latin typeface="OpenDyslexic" charset="0"/>
                <a:ea typeface="OpenDyslexic" charset="0"/>
                <a:cs typeface="OpenDyslexic" charset="0"/>
              </a:rPr>
              <a:t>Property = </a:t>
            </a:r>
            <a:r>
              <a:rPr lang="en-US" dirty="0">
                <a:solidFill>
                  <a:srgbClr val="FF0000"/>
                </a:solidFill>
                <a:latin typeface="OpenDyslexic" charset="0"/>
                <a:ea typeface="OpenDyslexic" charset="0"/>
                <a:cs typeface="OpenDyslexic" charset="0"/>
              </a:rPr>
              <a:t>characteristic</a:t>
            </a:r>
          </a:p>
          <a:p>
            <a:r>
              <a:rPr lang="en-US" dirty="0">
                <a:solidFill>
                  <a:srgbClr val="FF0000"/>
                </a:solidFill>
                <a:latin typeface="OpenDyslexic" charset="0"/>
                <a:ea typeface="OpenDyslexic" charset="0"/>
                <a:cs typeface="OpenDyslexic" charset="0"/>
              </a:rPr>
              <a:t>Characteristic </a:t>
            </a:r>
            <a:r>
              <a:rPr lang="en-US" dirty="0">
                <a:latin typeface="OpenDyslexic" charset="0"/>
                <a:ea typeface="OpenDyslexic" charset="0"/>
                <a:cs typeface="OpenDyslexic" charset="0"/>
              </a:rPr>
              <a:t>= property</a:t>
            </a:r>
          </a:p>
        </p:txBody>
      </p:sp>
    </p:spTree>
    <p:extLst>
      <p:ext uri="{BB962C8B-B14F-4D97-AF65-F5344CB8AC3E}">
        <p14:creationId xmlns:p14="http://schemas.microsoft.com/office/powerpoint/2010/main" val="2840930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74060" y="1222205"/>
            <a:ext cx="9084278" cy="5312229"/>
          </a:xfrm>
          <a:prstGeom prst="rect">
            <a:avLst/>
          </a:prstGeom>
          <a:noFill/>
          <a:ln>
            <a:noFill/>
          </a:ln>
        </p:spPr>
        <p:txBody>
          <a:bodyPr wrap="square" rtlCol="0" anchor="t" anchorCtr="0">
            <a:normAutofit/>
          </a:bodyPr>
          <a:lstStyle/>
          <a:p>
            <a:pPr marL="571500" indent="-571500">
              <a:buFont typeface="Arial" charset="0"/>
              <a:buChar char="•"/>
            </a:pPr>
            <a:r>
              <a:rPr lang="en-US" sz="4000" dirty="0">
                <a:latin typeface="OpenDyslexic" charset="0"/>
                <a:ea typeface="OpenDyslexic" charset="0"/>
                <a:cs typeface="OpenDyslexic" charset="0"/>
              </a:rPr>
              <a:t>Rocks are made of minerals</a:t>
            </a:r>
          </a:p>
          <a:p>
            <a:pPr marL="1028700" lvl="1" indent="-571500">
              <a:buFont typeface="Arial" charset="0"/>
              <a:buChar char="•"/>
            </a:pPr>
            <a:r>
              <a:rPr lang="en-US" sz="4000" dirty="0">
                <a:latin typeface="OpenDyslexic" charset="0"/>
                <a:ea typeface="OpenDyslexic" charset="0"/>
                <a:cs typeface="OpenDyslexic" charset="0"/>
              </a:rPr>
              <a:t>All rocks are found in the lithosphere, which is the outside layer of the Earth</a:t>
            </a:r>
          </a:p>
          <a:p>
            <a:pPr marL="571500" indent="-571500">
              <a:buFont typeface="Arial" charset="0"/>
              <a:buChar char="•"/>
            </a:pPr>
            <a:r>
              <a:rPr lang="en-US" sz="4000" dirty="0">
                <a:latin typeface="OpenDyslexic" charset="0"/>
                <a:ea typeface="OpenDyslexic" charset="0"/>
                <a:cs typeface="OpenDyslexic" charset="0"/>
              </a:rPr>
              <a:t>There are three groups of rocks:</a:t>
            </a:r>
          </a:p>
          <a:p>
            <a:pPr marL="1028700" lvl="1" indent="-571500">
              <a:buFont typeface="Arial" charset="0"/>
              <a:buChar char="•"/>
            </a:pPr>
            <a:r>
              <a:rPr lang="en-US" sz="4000" dirty="0">
                <a:latin typeface="OpenDyslexic" charset="0"/>
                <a:ea typeface="OpenDyslexic" charset="0"/>
                <a:cs typeface="OpenDyslexic" charset="0"/>
              </a:rPr>
              <a:t>Sedimentary</a:t>
            </a:r>
          </a:p>
          <a:p>
            <a:pPr marL="1028700" lvl="1" indent="-571500">
              <a:buFont typeface="Arial" charset="0"/>
              <a:buChar char="•"/>
            </a:pPr>
            <a:r>
              <a:rPr lang="en-US" sz="4000" dirty="0">
                <a:latin typeface="OpenDyslexic" charset="0"/>
                <a:ea typeface="OpenDyslexic" charset="0"/>
                <a:cs typeface="OpenDyslexic" charset="0"/>
              </a:rPr>
              <a:t>Igneous</a:t>
            </a:r>
          </a:p>
          <a:p>
            <a:pPr marL="1028700" lvl="1" indent="-571500">
              <a:buFont typeface="Arial" charset="0"/>
              <a:buChar char="•"/>
            </a:pPr>
            <a:r>
              <a:rPr lang="en-US" sz="4000" dirty="0">
                <a:latin typeface="OpenDyslexic" charset="0"/>
                <a:ea typeface="OpenDyslexic" charset="0"/>
                <a:cs typeface="OpenDyslexic" charset="0"/>
              </a:rPr>
              <a:t>Metamorphic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1C886521-0401-A84A-B3AD-BCE898878B3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644135" y="287950"/>
            <a:ext cx="2162572" cy="288424"/>
          </a:xfrm>
        </p:spPr>
        <p:txBody>
          <a:bodyPr/>
          <a:lstStyle/>
          <a:p>
            <a:r>
              <a:rPr lang="en-US" dirty="0"/>
              <a:t>Making the connection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DBFB4CAA-16CC-544B-9E52-EA65DAF3859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646920" y="572262"/>
            <a:ext cx="2159787" cy="1104138"/>
          </a:xfrm>
        </p:spPr>
        <p:txBody>
          <a:bodyPr/>
          <a:lstStyle/>
          <a:p>
            <a:r>
              <a:rPr lang="en-US" dirty="0"/>
              <a:t>The properties of sedimentary rocks allow us to identify them, and understanding their properties helps us to figure out how they formed.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F5C3EBF5-552F-1D41-9956-DAB1D95825B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644135" y="1914755"/>
            <a:ext cx="2162572" cy="288424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51CBF6EE-9942-C542-A14D-56382C908A6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646920" y="2199622"/>
            <a:ext cx="2159787" cy="1057928"/>
          </a:xfrm>
        </p:spPr>
        <p:txBody>
          <a:bodyPr/>
          <a:lstStyle/>
          <a:p>
            <a:r>
              <a:rPr lang="en-US" b="1" dirty="0"/>
              <a:t>Property – </a:t>
            </a:r>
            <a:r>
              <a:rPr lang="en-US" dirty="0"/>
              <a:t>Characteristic</a:t>
            </a:r>
          </a:p>
          <a:p>
            <a:r>
              <a:rPr lang="en-US" b="1" dirty="0"/>
              <a:t>Mineral</a:t>
            </a:r>
            <a:r>
              <a:rPr lang="en-US" dirty="0"/>
              <a:t> - A naturally occurring solid substance with a definite chemical composition.</a:t>
            </a:r>
          </a:p>
          <a:p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ext Placeholder 1">
            <a:extLst>
              <a:ext uri="{FF2B5EF4-FFF2-40B4-BE49-F238E27FC236}">
                <a16:creationId xmlns:a16="http://schemas.microsoft.com/office/drawing/2014/main" id="{4D909A74-34CF-A24B-B17A-C2A488B3F84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76225" y="19050"/>
            <a:ext cx="9282113" cy="590550"/>
          </a:xfrm>
        </p:spPr>
        <p:txBody>
          <a:bodyPr>
            <a:noAutofit/>
          </a:bodyPr>
          <a:lstStyle/>
          <a:p>
            <a:pPr marL="457200" indent="-457200">
              <a:spcBef>
                <a:spcPts val="0"/>
              </a:spcBef>
              <a:buFont typeface="Wingdings" charset="2"/>
              <a:buChar char="q"/>
            </a:pPr>
            <a:r>
              <a:rPr lang="en-US" dirty="0">
                <a:latin typeface="OpenDyslexic" charset="0"/>
                <a:ea typeface="OpenDyslexic" charset="0"/>
                <a:cs typeface="OpenDyslexic" charset="0"/>
              </a:rPr>
              <a:t> I know what metamorphic rocks are and how they form</a:t>
            </a:r>
          </a:p>
          <a:p>
            <a:pPr marL="457200" indent="-457200">
              <a:spcBef>
                <a:spcPts val="0"/>
              </a:spcBef>
              <a:buFont typeface="Wingdings" charset="2"/>
              <a:buChar char="q"/>
            </a:pPr>
            <a:r>
              <a:rPr lang="en-US" dirty="0">
                <a:latin typeface="OpenDyslexic" charset="0"/>
                <a:ea typeface="OpenDyslexic" charset="0"/>
                <a:cs typeface="OpenDyslexic" charset="0"/>
              </a:rPr>
              <a:t> I know the main properties of </a:t>
            </a:r>
            <a:r>
              <a:rPr lang="en-US" dirty="0" err="1">
                <a:latin typeface="OpenDyslexic" charset="0"/>
                <a:ea typeface="OpenDyslexic" charset="0"/>
                <a:cs typeface="OpenDyslexic" charset="0"/>
              </a:rPr>
              <a:t>metamophic</a:t>
            </a:r>
            <a:r>
              <a:rPr lang="en-US" dirty="0">
                <a:latin typeface="OpenDyslexic" charset="0"/>
                <a:ea typeface="OpenDyslexic" charset="0"/>
                <a:cs typeface="OpenDyslexic" charset="0"/>
              </a:rPr>
              <a:t> rocks</a:t>
            </a:r>
          </a:p>
        </p:txBody>
      </p:sp>
    </p:spTree>
    <p:extLst>
      <p:ext uri="{BB962C8B-B14F-4D97-AF65-F5344CB8AC3E}">
        <p14:creationId xmlns:p14="http://schemas.microsoft.com/office/powerpoint/2010/main" val="40037943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9646920" y="572262"/>
            <a:ext cx="2159787" cy="1045747"/>
          </a:xfrm>
        </p:spPr>
        <p:txBody>
          <a:bodyPr/>
          <a:lstStyle/>
          <a:p>
            <a:r>
              <a:rPr lang="en-US" dirty="0"/>
              <a:t>What does the word metamorphic mean?</a:t>
            </a:r>
          </a:p>
          <a:p>
            <a:r>
              <a:rPr lang="en-US" dirty="0"/>
              <a:t>How can a rock become metamorphic?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23"/>
          </p:nvPr>
        </p:nvSpPr>
        <p:spPr>
          <a:xfrm>
            <a:off x="9644135" y="1702504"/>
            <a:ext cx="2162572" cy="288424"/>
          </a:xfrm>
        </p:spPr>
        <p:txBody>
          <a:bodyPr/>
          <a:lstStyle/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9646920" y="1987370"/>
            <a:ext cx="2159787" cy="1062455"/>
          </a:xfrm>
        </p:spPr>
        <p:txBody>
          <a:bodyPr/>
          <a:lstStyle/>
          <a:p>
            <a:endParaRPr lang="en-US"/>
          </a:p>
        </p:txBody>
      </p:sp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4D909A74-34CF-A24B-B17A-C2A488B3F849}"/>
              </a:ext>
            </a:extLst>
          </p:cNvPr>
          <p:cNvSpPr txBox="1">
            <a:spLocks/>
          </p:cNvSpPr>
          <p:nvPr/>
        </p:nvSpPr>
        <p:spPr>
          <a:xfrm>
            <a:off x="276225" y="19050"/>
            <a:ext cx="9282113" cy="590550"/>
          </a:xfrm>
          <a:prstGeom prst="rect">
            <a:avLst/>
          </a:prstGeom>
          <a:solidFill>
            <a:srgbClr val="3B8CC1"/>
          </a:solidFill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spcBef>
                <a:spcPts val="0"/>
              </a:spcBef>
              <a:buFont typeface="Wingdings" charset="2"/>
              <a:buChar char="q"/>
            </a:pPr>
            <a:r>
              <a:rPr lang="en-US">
                <a:latin typeface="OpenDyslexic" charset="0"/>
                <a:ea typeface="OpenDyslexic" charset="0"/>
                <a:cs typeface="OpenDyslexic" charset="0"/>
              </a:rPr>
              <a:t> I know what metamorphic rocks are and how they form</a:t>
            </a:r>
          </a:p>
          <a:p>
            <a:pPr marL="457200" indent="-457200">
              <a:spcBef>
                <a:spcPts val="0"/>
              </a:spcBef>
              <a:buFont typeface="Wingdings" charset="2"/>
              <a:buChar char="q"/>
            </a:pPr>
            <a:r>
              <a:rPr lang="en-US">
                <a:latin typeface="OpenDyslexic" charset="0"/>
                <a:ea typeface="OpenDyslexic" charset="0"/>
                <a:cs typeface="OpenDyslexic" charset="0"/>
              </a:rPr>
              <a:t> I know the main properties of metamophic rocks</a:t>
            </a:r>
            <a:endParaRPr lang="en-US" dirty="0">
              <a:latin typeface="OpenDyslexic" charset="0"/>
              <a:ea typeface="OpenDyslexic" charset="0"/>
              <a:cs typeface="OpenDyslexic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74060" y="1222205"/>
            <a:ext cx="9084278" cy="5312229"/>
          </a:xfrm>
          <a:prstGeom prst="rect">
            <a:avLst/>
          </a:prstGeom>
          <a:noFill/>
          <a:ln>
            <a:noFill/>
          </a:ln>
        </p:spPr>
        <p:txBody>
          <a:bodyPr wrap="square" rtlCol="0" anchor="t" anchorCtr="0">
            <a:normAutofit/>
          </a:bodyPr>
          <a:lstStyle/>
          <a:p>
            <a:pPr marL="571500" indent="-571500">
              <a:buFont typeface="Arial" charset="0"/>
              <a:buChar char="•"/>
            </a:pPr>
            <a:r>
              <a:rPr lang="en-US" sz="4000" dirty="0">
                <a:latin typeface="OpenDyslexic" charset="0"/>
                <a:ea typeface="OpenDyslexic" charset="0"/>
                <a:cs typeface="OpenDyslexic" charset="0"/>
              </a:rPr>
              <a:t>The word </a:t>
            </a:r>
            <a:r>
              <a:rPr lang="en-US" sz="4000" dirty="0">
                <a:solidFill>
                  <a:srgbClr val="0070C0"/>
                </a:solidFill>
                <a:latin typeface="OpenDyslexic" charset="0"/>
                <a:ea typeface="OpenDyslexic" charset="0"/>
                <a:cs typeface="OpenDyslexic" charset="0"/>
              </a:rPr>
              <a:t>metamorphic means ‘to change form’</a:t>
            </a:r>
          </a:p>
          <a:p>
            <a:pPr marL="571500" indent="-571500">
              <a:buFont typeface="Arial" charset="0"/>
              <a:buChar char="•"/>
            </a:pPr>
            <a:r>
              <a:rPr lang="en-US" sz="4000" dirty="0">
                <a:latin typeface="OpenDyslexic" charset="0"/>
                <a:ea typeface="OpenDyslexic" charset="0"/>
                <a:cs typeface="OpenDyslexic" charset="0"/>
              </a:rPr>
              <a:t>Any rock can become a metamorphic rock if it experiences high temperatures and pressures.</a:t>
            </a:r>
          </a:p>
        </p:txBody>
      </p:sp>
    </p:spTree>
    <p:extLst>
      <p:ext uri="{BB962C8B-B14F-4D97-AF65-F5344CB8AC3E}">
        <p14:creationId xmlns:p14="http://schemas.microsoft.com/office/powerpoint/2010/main" val="7722451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9646920" y="572262"/>
            <a:ext cx="2159787" cy="1519145"/>
          </a:xfrm>
        </p:spPr>
        <p:txBody>
          <a:bodyPr/>
          <a:lstStyle/>
          <a:p>
            <a:r>
              <a:rPr lang="en-US" dirty="0"/>
              <a:t>What happens when a rock experiences high temperature and pressure conditions?</a:t>
            </a:r>
          </a:p>
          <a:p>
            <a:r>
              <a:rPr lang="en-US" dirty="0"/>
              <a:t>If the rock is melted, is it still going to be a metamorphic rock?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23"/>
          </p:nvPr>
        </p:nvSpPr>
        <p:spPr>
          <a:xfrm>
            <a:off x="9644135" y="2197804"/>
            <a:ext cx="2162572" cy="288424"/>
          </a:xfrm>
        </p:spPr>
        <p:txBody>
          <a:bodyPr/>
          <a:lstStyle/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9646920" y="2482670"/>
            <a:ext cx="2159787" cy="1062455"/>
          </a:xfrm>
        </p:spPr>
        <p:txBody>
          <a:bodyPr/>
          <a:lstStyle/>
          <a:p>
            <a:endParaRPr lang="en-US"/>
          </a:p>
        </p:txBody>
      </p:sp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4D909A74-34CF-A24B-B17A-C2A488B3F849}"/>
              </a:ext>
            </a:extLst>
          </p:cNvPr>
          <p:cNvSpPr txBox="1">
            <a:spLocks/>
          </p:cNvSpPr>
          <p:nvPr/>
        </p:nvSpPr>
        <p:spPr>
          <a:xfrm>
            <a:off x="276225" y="19050"/>
            <a:ext cx="9282113" cy="590550"/>
          </a:xfrm>
          <a:prstGeom prst="rect">
            <a:avLst/>
          </a:prstGeom>
          <a:solidFill>
            <a:srgbClr val="3B8CC1"/>
          </a:solidFill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spcBef>
                <a:spcPts val="0"/>
              </a:spcBef>
              <a:buFont typeface="Wingdings" charset="2"/>
              <a:buChar char="q"/>
            </a:pPr>
            <a:r>
              <a:rPr lang="en-US">
                <a:latin typeface="OpenDyslexic" charset="0"/>
                <a:ea typeface="OpenDyslexic" charset="0"/>
                <a:cs typeface="OpenDyslexic" charset="0"/>
              </a:rPr>
              <a:t> I know what metamorphic rocks are and how they form</a:t>
            </a:r>
          </a:p>
          <a:p>
            <a:pPr marL="457200" indent="-457200">
              <a:spcBef>
                <a:spcPts val="0"/>
              </a:spcBef>
              <a:buFont typeface="Wingdings" charset="2"/>
              <a:buChar char="q"/>
            </a:pPr>
            <a:r>
              <a:rPr lang="en-US">
                <a:latin typeface="OpenDyslexic" charset="0"/>
                <a:ea typeface="OpenDyslexic" charset="0"/>
                <a:cs typeface="OpenDyslexic" charset="0"/>
              </a:rPr>
              <a:t> I know the main properties of metamophic rocks</a:t>
            </a:r>
            <a:endParaRPr lang="en-US" dirty="0">
              <a:latin typeface="OpenDyslexic" charset="0"/>
              <a:ea typeface="OpenDyslexic" charset="0"/>
              <a:cs typeface="OpenDyslexic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74060" y="1222205"/>
            <a:ext cx="9084278" cy="5312229"/>
          </a:xfrm>
          <a:prstGeom prst="rect">
            <a:avLst/>
          </a:prstGeom>
          <a:noFill/>
          <a:ln>
            <a:noFill/>
          </a:ln>
        </p:spPr>
        <p:txBody>
          <a:bodyPr wrap="square" rtlCol="0" anchor="t" anchorCtr="0">
            <a:normAutofit/>
          </a:bodyPr>
          <a:lstStyle/>
          <a:p>
            <a:pPr marL="571500" indent="-571500">
              <a:buFont typeface="Arial" charset="0"/>
              <a:buChar char="•"/>
            </a:pPr>
            <a:r>
              <a:rPr lang="en-US" sz="4000" dirty="0">
                <a:latin typeface="OpenDyslexic" charset="0"/>
                <a:ea typeface="OpenDyslexic" charset="0"/>
                <a:cs typeface="OpenDyslexic" charset="0"/>
              </a:rPr>
              <a:t>Under high temperature and pressure conditions, new minerals and textures can be formed without melting the rock.</a:t>
            </a:r>
          </a:p>
          <a:p>
            <a:pPr marL="571500" indent="-571500">
              <a:buFont typeface="Arial" charset="0"/>
              <a:buChar char="•"/>
            </a:pPr>
            <a:r>
              <a:rPr lang="en-US" sz="4000" dirty="0">
                <a:latin typeface="OpenDyslexic" charset="0"/>
                <a:ea typeface="OpenDyslexic" charset="0"/>
                <a:cs typeface="OpenDyslexic" charset="0"/>
              </a:rPr>
              <a:t>If melting occurs, the rock becomes magma, which means the cooled rock would be igneous.</a:t>
            </a:r>
          </a:p>
        </p:txBody>
      </p:sp>
    </p:spTree>
    <p:extLst>
      <p:ext uri="{BB962C8B-B14F-4D97-AF65-F5344CB8AC3E}">
        <p14:creationId xmlns:p14="http://schemas.microsoft.com/office/powerpoint/2010/main" val="4422998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9646920" y="572262"/>
            <a:ext cx="2159787" cy="1519145"/>
          </a:xfrm>
        </p:spPr>
        <p:txBody>
          <a:bodyPr/>
          <a:lstStyle/>
          <a:p>
            <a:r>
              <a:rPr lang="en-US" dirty="0"/>
              <a:t>What are the two main groups of metamorphic rocks?</a:t>
            </a:r>
          </a:p>
          <a:p>
            <a:r>
              <a:rPr lang="en-US" dirty="0"/>
              <a:t>How are these two groups classified?</a:t>
            </a:r>
          </a:p>
          <a:p>
            <a:r>
              <a:rPr lang="en-US" dirty="0"/>
              <a:t>What are the two groups?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23"/>
          </p:nvPr>
        </p:nvSpPr>
        <p:spPr>
          <a:xfrm>
            <a:off x="9644135" y="2197804"/>
            <a:ext cx="2162572" cy="288424"/>
          </a:xfrm>
        </p:spPr>
        <p:txBody>
          <a:bodyPr/>
          <a:lstStyle/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9646920" y="2482670"/>
            <a:ext cx="2159787" cy="1062455"/>
          </a:xfrm>
        </p:spPr>
        <p:txBody>
          <a:bodyPr/>
          <a:lstStyle/>
          <a:p>
            <a:endParaRPr lang="en-US"/>
          </a:p>
        </p:txBody>
      </p:sp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4D909A74-34CF-A24B-B17A-C2A488B3F849}"/>
              </a:ext>
            </a:extLst>
          </p:cNvPr>
          <p:cNvSpPr txBox="1">
            <a:spLocks/>
          </p:cNvSpPr>
          <p:nvPr/>
        </p:nvSpPr>
        <p:spPr>
          <a:xfrm>
            <a:off x="276225" y="19050"/>
            <a:ext cx="9282113" cy="590550"/>
          </a:xfrm>
          <a:prstGeom prst="rect">
            <a:avLst/>
          </a:prstGeom>
          <a:solidFill>
            <a:srgbClr val="3B8CC1"/>
          </a:solidFill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spcBef>
                <a:spcPts val="0"/>
              </a:spcBef>
              <a:buFont typeface="Wingdings" charset="2"/>
              <a:buChar char="q"/>
            </a:pPr>
            <a:r>
              <a:rPr lang="en-US">
                <a:latin typeface="OpenDyslexic" charset="0"/>
                <a:ea typeface="OpenDyslexic" charset="0"/>
                <a:cs typeface="OpenDyslexic" charset="0"/>
              </a:rPr>
              <a:t> I know what metamorphic rocks are and how they form</a:t>
            </a:r>
          </a:p>
          <a:p>
            <a:pPr marL="457200" indent="-457200">
              <a:spcBef>
                <a:spcPts val="0"/>
              </a:spcBef>
              <a:buFont typeface="Wingdings" charset="2"/>
              <a:buChar char="q"/>
            </a:pPr>
            <a:r>
              <a:rPr lang="en-US">
                <a:latin typeface="OpenDyslexic" charset="0"/>
                <a:ea typeface="OpenDyslexic" charset="0"/>
                <a:cs typeface="OpenDyslexic" charset="0"/>
              </a:rPr>
              <a:t> I know the main properties of metamophic rocks</a:t>
            </a:r>
            <a:endParaRPr lang="en-US" dirty="0">
              <a:latin typeface="OpenDyslexic" charset="0"/>
              <a:ea typeface="OpenDyslexic" charset="0"/>
              <a:cs typeface="OpenDyslexic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74060" y="1222205"/>
            <a:ext cx="9084278" cy="5312229"/>
          </a:xfrm>
          <a:prstGeom prst="rect">
            <a:avLst/>
          </a:prstGeom>
          <a:noFill/>
          <a:ln>
            <a:noFill/>
          </a:ln>
        </p:spPr>
        <p:txBody>
          <a:bodyPr wrap="square" rtlCol="0" anchor="t" anchorCtr="0">
            <a:normAutofit/>
          </a:bodyPr>
          <a:lstStyle/>
          <a:p>
            <a:pPr marL="571500" indent="-571500">
              <a:buFont typeface="Arial" charset="0"/>
              <a:buChar char="•"/>
            </a:pPr>
            <a:r>
              <a:rPr lang="en-US" sz="4000" dirty="0">
                <a:solidFill>
                  <a:srgbClr val="23566C"/>
                </a:solidFill>
                <a:latin typeface="OpenDyslexic" charset="0"/>
                <a:ea typeface="OpenDyslexic" charset="0"/>
                <a:cs typeface="OpenDyslexic" charset="0"/>
              </a:rPr>
              <a:t>There are </a:t>
            </a:r>
            <a:r>
              <a:rPr lang="en-US" sz="4000" dirty="0">
                <a:latin typeface="OpenDyslexic" charset="0"/>
                <a:ea typeface="OpenDyslexic" charset="0"/>
                <a:cs typeface="OpenDyslexic" charset="0"/>
              </a:rPr>
              <a:t>two groups of metamorphic rocks</a:t>
            </a:r>
            <a:r>
              <a:rPr lang="en-US" sz="4000" dirty="0">
                <a:solidFill>
                  <a:srgbClr val="23566C"/>
                </a:solidFill>
                <a:latin typeface="OpenDyslexic" charset="0"/>
                <a:ea typeface="OpenDyslexic" charset="0"/>
                <a:cs typeface="OpenDyslexic" charset="0"/>
              </a:rPr>
              <a:t>, classified by their composition and texture:</a:t>
            </a:r>
          </a:p>
          <a:p>
            <a:pPr marL="1028700" lvl="1" indent="-571500">
              <a:buFont typeface="Arial" charset="0"/>
              <a:buChar char="•"/>
            </a:pPr>
            <a:r>
              <a:rPr lang="en-US" sz="4000" dirty="0">
                <a:latin typeface="OpenDyslexic" charset="0"/>
                <a:ea typeface="OpenDyslexic" charset="0"/>
                <a:cs typeface="OpenDyslexic" charset="0"/>
              </a:rPr>
              <a:t>Foliated</a:t>
            </a:r>
          </a:p>
          <a:p>
            <a:pPr marL="1028700" lvl="1" indent="-571500">
              <a:buFont typeface="Arial" charset="0"/>
              <a:buChar char="•"/>
            </a:pPr>
            <a:r>
              <a:rPr lang="en-US" sz="4000" dirty="0" err="1">
                <a:latin typeface="OpenDyslexic" charset="0"/>
                <a:ea typeface="OpenDyslexic" charset="0"/>
                <a:cs typeface="OpenDyslexic" charset="0"/>
              </a:rPr>
              <a:t>Unfoliated</a:t>
            </a:r>
            <a:endParaRPr lang="en-US" sz="4000" dirty="0">
              <a:latin typeface="OpenDyslexic" charset="0"/>
              <a:ea typeface="OpenDyslexic" charset="0"/>
              <a:cs typeface="OpenDyslex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02249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9646920" y="572262"/>
            <a:ext cx="2159787" cy="1519145"/>
          </a:xfrm>
        </p:spPr>
        <p:txBody>
          <a:bodyPr/>
          <a:lstStyle/>
          <a:p>
            <a:r>
              <a:rPr lang="en-US" dirty="0"/>
              <a:t>What is a foliated rock?</a:t>
            </a:r>
          </a:p>
          <a:p>
            <a:r>
              <a:rPr lang="en-US" dirty="0"/>
              <a:t>Give an example of a foliated metamorphic rock.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23"/>
          </p:nvPr>
        </p:nvSpPr>
        <p:spPr>
          <a:xfrm>
            <a:off x="9644135" y="2197804"/>
            <a:ext cx="2162572" cy="288424"/>
          </a:xfrm>
        </p:spPr>
        <p:txBody>
          <a:bodyPr/>
          <a:lstStyle/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9646920" y="2482670"/>
            <a:ext cx="2159787" cy="1062455"/>
          </a:xfrm>
        </p:spPr>
        <p:txBody>
          <a:bodyPr/>
          <a:lstStyle/>
          <a:p>
            <a:endParaRPr lang="en-US"/>
          </a:p>
        </p:txBody>
      </p:sp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4D909A74-34CF-A24B-B17A-C2A488B3F849}"/>
              </a:ext>
            </a:extLst>
          </p:cNvPr>
          <p:cNvSpPr txBox="1">
            <a:spLocks/>
          </p:cNvSpPr>
          <p:nvPr/>
        </p:nvSpPr>
        <p:spPr>
          <a:xfrm>
            <a:off x="276225" y="19050"/>
            <a:ext cx="9282113" cy="590550"/>
          </a:xfrm>
          <a:prstGeom prst="rect">
            <a:avLst/>
          </a:prstGeom>
          <a:solidFill>
            <a:srgbClr val="3B8CC1"/>
          </a:solidFill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spcBef>
                <a:spcPts val="0"/>
              </a:spcBef>
              <a:buFont typeface="Wingdings" charset="2"/>
              <a:buChar char="q"/>
            </a:pPr>
            <a:r>
              <a:rPr lang="en-US">
                <a:latin typeface="OpenDyslexic" charset="0"/>
                <a:ea typeface="OpenDyslexic" charset="0"/>
                <a:cs typeface="OpenDyslexic" charset="0"/>
              </a:rPr>
              <a:t> I know what metamorphic rocks are and how they form</a:t>
            </a:r>
          </a:p>
          <a:p>
            <a:pPr marL="457200" indent="-457200">
              <a:spcBef>
                <a:spcPts val="0"/>
              </a:spcBef>
              <a:buFont typeface="Wingdings" charset="2"/>
              <a:buChar char="q"/>
            </a:pPr>
            <a:r>
              <a:rPr lang="en-US">
                <a:latin typeface="OpenDyslexic" charset="0"/>
                <a:ea typeface="OpenDyslexic" charset="0"/>
                <a:cs typeface="OpenDyslexic" charset="0"/>
              </a:rPr>
              <a:t> I know the main properties of metamophic rocks</a:t>
            </a:r>
            <a:endParaRPr lang="en-US" dirty="0">
              <a:latin typeface="OpenDyslexic" charset="0"/>
              <a:ea typeface="OpenDyslexic" charset="0"/>
              <a:cs typeface="OpenDyslexic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74060" y="1222205"/>
            <a:ext cx="9084278" cy="5312229"/>
          </a:xfrm>
          <a:prstGeom prst="rect">
            <a:avLst/>
          </a:prstGeom>
          <a:noFill/>
          <a:ln>
            <a:noFill/>
          </a:ln>
        </p:spPr>
        <p:txBody>
          <a:bodyPr wrap="square" rtlCol="0" anchor="t" anchorCtr="0">
            <a:normAutofit/>
          </a:bodyPr>
          <a:lstStyle/>
          <a:p>
            <a:pPr marL="571500" indent="-571500">
              <a:buFont typeface="Arial" charset="0"/>
              <a:buChar char="•"/>
            </a:pPr>
            <a:r>
              <a:rPr lang="en-US" sz="4000" dirty="0">
                <a:solidFill>
                  <a:srgbClr val="0070C0"/>
                </a:solidFill>
                <a:latin typeface="OpenDyslexic" charset="0"/>
                <a:ea typeface="OpenDyslexic" charset="0"/>
                <a:cs typeface="OpenDyslexic" charset="0"/>
              </a:rPr>
              <a:t>Foliated metamorphic rocks are those in which the minerals have been flattened and pushed down into parallel layers or bands</a:t>
            </a:r>
          </a:p>
          <a:p>
            <a:pPr marL="571500" indent="-571500">
              <a:buFont typeface="Arial" charset="0"/>
              <a:buChar char="•"/>
            </a:pPr>
            <a:r>
              <a:rPr lang="en-US" sz="4000" dirty="0">
                <a:latin typeface="OpenDyslexic" charset="0"/>
                <a:ea typeface="OpenDyslexic" charset="0"/>
                <a:cs typeface="OpenDyslexic" charset="0"/>
              </a:rPr>
              <a:t>Examples of foliated rocks are slate, shale, schist and gneiss</a:t>
            </a:r>
          </a:p>
        </p:txBody>
      </p:sp>
    </p:spTree>
    <p:extLst>
      <p:ext uri="{BB962C8B-B14F-4D97-AF65-F5344CB8AC3E}">
        <p14:creationId xmlns:p14="http://schemas.microsoft.com/office/powerpoint/2010/main" val="3768650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9646920" y="572262"/>
            <a:ext cx="2159787" cy="1519145"/>
          </a:xfrm>
        </p:spPr>
        <p:txBody>
          <a:bodyPr/>
          <a:lstStyle/>
          <a:p>
            <a:r>
              <a:rPr lang="en-US" dirty="0"/>
              <a:t>What is an </a:t>
            </a:r>
            <a:r>
              <a:rPr lang="en-US" dirty="0" err="1"/>
              <a:t>unfoliated</a:t>
            </a:r>
            <a:r>
              <a:rPr lang="en-US" dirty="0"/>
              <a:t> rock?</a:t>
            </a:r>
          </a:p>
          <a:p>
            <a:r>
              <a:rPr lang="en-US" dirty="0"/>
              <a:t>Give an example of a </a:t>
            </a:r>
            <a:r>
              <a:rPr lang="en-US" dirty="0" err="1"/>
              <a:t>unfoliated</a:t>
            </a:r>
            <a:r>
              <a:rPr lang="en-US" dirty="0"/>
              <a:t> metamorphic rock.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23"/>
          </p:nvPr>
        </p:nvSpPr>
        <p:spPr>
          <a:xfrm>
            <a:off x="9644135" y="2197804"/>
            <a:ext cx="2162572" cy="288424"/>
          </a:xfrm>
        </p:spPr>
        <p:txBody>
          <a:bodyPr/>
          <a:lstStyle/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9646920" y="2482670"/>
            <a:ext cx="2159787" cy="1062455"/>
          </a:xfrm>
        </p:spPr>
        <p:txBody>
          <a:bodyPr/>
          <a:lstStyle/>
          <a:p>
            <a:endParaRPr lang="en-US"/>
          </a:p>
        </p:txBody>
      </p:sp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4D909A74-34CF-A24B-B17A-C2A488B3F849}"/>
              </a:ext>
            </a:extLst>
          </p:cNvPr>
          <p:cNvSpPr txBox="1">
            <a:spLocks/>
          </p:cNvSpPr>
          <p:nvPr/>
        </p:nvSpPr>
        <p:spPr>
          <a:xfrm>
            <a:off x="276225" y="19050"/>
            <a:ext cx="9282113" cy="590550"/>
          </a:xfrm>
          <a:prstGeom prst="rect">
            <a:avLst/>
          </a:prstGeom>
          <a:solidFill>
            <a:srgbClr val="3B8CC1"/>
          </a:solidFill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spcBef>
                <a:spcPts val="0"/>
              </a:spcBef>
              <a:buFont typeface="Wingdings" charset="2"/>
              <a:buChar char="q"/>
            </a:pPr>
            <a:r>
              <a:rPr lang="en-US">
                <a:latin typeface="OpenDyslexic" charset="0"/>
                <a:ea typeface="OpenDyslexic" charset="0"/>
                <a:cs typeface="OpenDyslexic" charset="0"/>
              </a:rPr>
              <a:t> I know what metamorphic rocks are and how they form</a:t>
            </a:r>
          </a:p>
          <a:p>
            <a:pPr marL="457200" indent="-457200">
              <a:spcBef>
                <a:spcPts val="0"/>
              </a:spcBef>
              <a:buFont typeface="Wingdings" charset="2"/>
              <a:buChar char="q"/>
            </a:pPr>
            <a:r>
              <a:rPr lang="en-US">
                <a:latin typeface="OpenDyslexic" charset="0"/>
                <a:ea typeface="OpenDyslexic" charset="0"/>
                <a:cs typeface="OpenDyslexic" charset="0"/>
              </a:rPr>
              <a:t> I know the main properties of metamophic rocks</a:t>
            </a:r>
            <a:endParaRPr lang="en-US" dirty="0">
              <a:latin typeface="OpenDyslexic" charset="0"/>
              <a:ea typeface="OpenDyslexic" charset="0"/>
              <a:cs typeface="OpenDyslexic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74060" y="1222205"/>
            <a:ext cx="9084278" cy="5312229"/>
          </a:xfrm>
          <a:prstGeom prst="rect">
            <a:avLst/>
          </a:prstGeom>
          <a:noFill/>
          <a:ln>
            <a:noFill/>
          </a:ln>
        </p:spPr>
        <p:txBody>
          <a:bodyPr wrap="square" rtlCol="0" anchor="t" anchorCtr="0">
            <a:normAutofit/>
          </a:bodyPr>
          <a:lstStyle/>
          <a:p>
            <a:pPr marL="571500" indent="-571500">
              <a:buFont typeface="Arial" charset="0"/>
              <a:buChar char="•"/>
            </a:pPr>
            <a:r>
              <a:rPr lang="en-US" sz="4000" dirty="0" err="1">
                <a:solidFill>
                  <a:srgbClr val="0070C0"/>
                </a:solidFill>
                <a:latin typeface="OpenDyslexic" charset="0"/>
                <a:ea typeface="OpenDyslexic" charset="0"/>
                <a:cs typeface="OpenDyslexic" charset="0"/>
              </a:rPr>
              <a:t>Unfoliated</a:t>
            </a:r>
            <a:r>
              <a:rPr lang="en-US" sz="4000" dirty="0">
                <a:solidFill>
                  <a:srgbClr val="0070C0"/>
                </a:solidFill>
                <a:latin typeface="OpenDyslexic" charset="0"/>
                <a:ea typeface="OpenDyslexic" charset="0"/>
                <a:cs typeface="OpenDyslexic" charset="0"/>
              </a:rPr>
              <a:t> metamorphic rocks are those which do not have layers. </a:t>
            </a:r>
          </a:p>
          <a:p>
            <a:pPr marL="571500" indent="-571500">
              <a:buFont typeface="Arial" charset="0"/>
              <a:buChar char="•"/>
            </a:pPr>
            <a:r>
              <a:rPr lang="en-US" sz="4000" dirty="0">
                <a:solidFill>
                  <a:srgbClr val="0070C0"/>
                </a:solidFill>
                <a:latin typeface="OpenDyslexic" charset="0"/>
                <a:ea typeface="OpenDyslexic" charset="0"/>
                <a:cs typeface="OpenDyslexic" charset="0"/>
              </a:rPr>
              <a:t>The new crystals grow, but don’t form layers</a:t>
            </a:r>
          </a:p>
          <a:p>
            <a:pPr marL="571500" indent="-571500">
              <a:buFont typeface="Arial" charset="0"/>
              <a:buChar char="•"/>
            </a:pPr>
            <a:r>
              <a:rPr lang="en-US" sz="4000" dirty="0">
                <a:latin typeface="OpenDyslexic" charset="0"/>
                <a:ea typeface="OpenDyslexic" charset="0"/>
                <a:cs typeface="OpenDyslexic" charset="0"/>
              </a:rPr>
              <a:t>Examples of foliated rocks are quartzite, marble and anthracite (hard coal)</a:t>
            </a:r>
          </a:p>
        </p:txBody>
      </p:sp>
    </p:spTree>
    <p:extLst>
      <p:ext uri="{BB962C8B-B14F-4D97-AF65-F5344CB8AC3E}">
        <p14:creationId xmlns:p14="http://schemas.microsoft.com/office/powerpoint/2010/main" val="445985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9646920" y="572262"/>
            <a:ext cx="2159787" cy="1519145"/>
          </a:xfrm>
        </p:spPr>
        <p:txBody>
          <a:bodyPr/>
          <a:lstStyle/>
          <a:p>
            <a:r>
              <a:rPr lang="en-US" dirty="0"/>
              <a:t>What are the main properties of metamorphic rocks?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23"/>
          </p:nvPr>
        </p:nvSpPr>
        <p:spPr>
          <a:xfrm>
            <a:off x="9644135" y="2197804"/>
            <a:ext cx="2162572" cy="288424"/>
          </a:xfrm>
        </p:spPr>
        <p:txBody>
          <a:bodyPr/>
          <a:lstStyle/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9646920" y="2482670"/>
            <a:ext cx="2159787" cy="1062455"/>
          </a:xfrm>
        </p:spPr>
        <p:txBody>
          <a:bodyPr/>
          <a:lstStyle/>
          <a:p>
            <a:endParaRPr lang="en-US"/>
          </a:p>
        </p:txBody>
      </p:sp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4D909A74-34CF-A24B-B17A-C2A488B3F849}"/>
              </a:ext>
            </a:extLst>
          </p:cNvPr>
          <p:cNvSpPr txBox="1">
            <a:spLocks/>
          </p:cNvSpPr>
          <p:nvPr/>
        </p:nvSpPr>
        <p:spPr>
          <a:xfrm>
            <a:off x="276225" y="19050"/>
            <a:ext cx="9282113" cy="590550"/>
          </a:xfrm>
          <a:prstGeom prst="rect">
            <a:avLst/>
          </a:prstGeom>
          <a:solidFill>
            <a:srgbClr val="3B8CC1"/>
          </a:solidFill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spcBef>
                <a:spcPts val="0"/>
              </a:spcBef>
              <a:buFont typeface="Wingdings" charset="2"/>
              <a:buChar char="q"/>
            </a:pPr>
            <a:r>
              <a:rPr lang="en-US">
                <a:latin typeface="OpenDyslexic" charset="0"/>
                <a:ea typeface="OpenDyslexic" charset="0"/>
                <a:cs typeface="OpenDyslexic" charset="0"/>
              </a:rPr>
              <a:t> I know what metamorphic rocks are and how they form</a:t>
            </a:r>
          </a:p>
          <a:p>
            <a:pPr marL="457200" indent="-457200">
              <a:spcBef>
                <a:spcPts val="0"/>
              </a:spcBef>
              <a:buFont typeface="Wingdings" charset="2"/>
              <a:buChar char="q"/>
            </a:pPr>
            <a:r>
              <a:rPr lang="en-US">
                <a:latin typeface="OpenDyslexic" charset="0"/>
                <a:ea typeface="OpenDyslexic" charset="0"/>
                <a:cs typeface="OpenDyslexic" charset="0"/>
              </a:rPr>
              <a:t> I know the main properties of metamophic rocks</a:t>
            </a:r>
            <a:endParaRPr lang="en-US" dirty="0">
              <a:latin typeface="OpenDyslexic" charset="0"/>
              <a:ea typeface="OpenDyslexic" charset="0"/>
              <a:cs typeface="OpenDyslexic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74060" y="1222205"/>
            <a:ext cx="9084278" cy="5312229"/>
          </a:xfrm>
          <a:prstGeom prst="rect">
            <a:avLst/>
          </a:prstGeom>
          <a:noFill/>
          <a:ln>
            <a:noFill/>
          </a:ln>
        </p:spPr>
        <p:txBody>
          <a:bodyPr wrap="square" rtlCol="0" anchor="t" anchorCtr="0">
            <a:normAutofit/>
          </a:bodyPr>
          <a:lstStyle/>
          <a:p>
            <a:pPr marL="571500" indent="-571500">
              <a:buFont typeface="Arial" charset="0"/>
              <a:buChar char="•"/>
            </a:pPr>
            <a:r>
              <a:rPr lang="en-US" sz="4000" dirty="0">
                <a:latin typeface="OpenDyslexic" charset="0"/>
                <a:ea typeface="OpenDyslexic" charset="0"/>
                <a:cs typeface="OpenDyslexic" charset="0"/>
              </a:rPr>
              <a:t>The main properties of </a:t>
            </a:r>
            <a:r>
              <a:rPr lang="en-US" sz="4000" dirty="0">
                <a:solidFill>
                  <a:srgbClr val="0070C0"/>
                </a:solidFill>
                <a:latin typeface="OpenDyslexic" charset="0"/>
                <a:ea typeface="OpenDyslexic" charset="0"/>
                <a:cs typeface="OpenDyslexic" charset="0"/>
              </a:rPr>
              <a:t>metamorphic rocks are:</a:t>
            </a:r>
          </a:p>
          <a:p>
            <a:pPr marL="1028700" lvl="1" indent="-571500">
              <a:buFont typeface="Arial" charset="0"/>
              <a:buChar char="•"/>
            </a:pPr>
            <a:r>
              <a:rPr lang="en-US" sz="4000" dirty="0">
                <a:solidFill>
                  <a:srgbClr val="0070C0"/>
                </a:solidFill>
                <a:latin typeface="OpenDyslexic" charset="0"/>
                <a:ea typeface="OpenDyslexic" charset="0"/>
                <a:cs typeface="OpenDyslexic" charset="0"/>
              </a:rPr>
              <a:t>Many are foliated (have layering)</a:t>
            </a:r>
          </a:p>
          <a:p>
            <a:pPr marL="1028700" lvl="1" indent="-571500">
              <a:buFont typeface="Arial" charset="0"/>
              <a:buChar char="•"/>
            </a:pPr>
            <a:r>
              <a:rPr lang="en-US" sz="4000" dirty="0">
                <a:solidFill>
                  <a:srgbClr val="0070C0"/>
                </a:solidFill>
                <a:latin typeface="OpenDyslexic" charset="0"/>
                <a:ea typeface="OpenDyslexic" charset="0"/>
                <a:cs typeface="OpenDyslexic" charset="0"/>
              </a:rPr>
              <a:t>They are generally crystalline</a:t>
            </a:r>
          </a:p>
          <a:p>
            <a:pPr marL="1028700" lvl="1" indent="-571500">
              <a:buFont typeface="Arial" charset="0"/>
              <a:buChar char="•"/>
            </a:pPr>
            <a:r>
              <a:rPr lang="en-US" sz="4000" dirty="0">
                <a:solidFill>
                  <a:srgbClr val="0070C0"/>
                </a:solidFill>
                <a:latin typeface="OpenDyslexic" charset="0"/>
                <a:ea typeface="OpenDyslexic" charset="0"/>
                <a:cs typeface="OpenDyslexic" charset="0"/>
              </a:rPr>
              <a:t>They can contain fossils, but they are often deformed</a:t>
            </a:r>
          </a:p>
        </p:txBody>
      </p:sp>
    </p:spTree>
    <p:extLst>
      <p:ext uri="{BB962C8B-B14F-4D97-AF65-F5344CB8AC3E}">
        <p14:creationId xmlns:p14="http://schemas.microsoft.com/office/powerpoint/2010/main" val="10335042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9646920" y="572262"/>
            <a:ext cx="2159787" cy="1519145"/>
          </a:xfrm>
        </p:spPr>
        <p:txBody>
          <a:bodyPr/>
          <a:lstStyle/>
          <a:p>
            <a:r>
              <a:rPr lang="en-US" dirty="0"/>
              <a:t>How do we classify metamorphic rocks?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23"/>
          </p:nvPr>
        </p:nvSpPr>
        <p:spPr>
          <a:xfrm>
            <a:off x="9644135" y="2197804"/>
            <a:ext cx="2162572" cy="288424"/>
          </a:xfrm>
        </p:spPr>
        <p:txBody>
          <a:bodyPr/>
          <a:lstStyle/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9646920" y="2482670"/>
            <a:ext cx="2159787" cy="1062455"/>
          </a:xfrm>
        </p:spPr>
        <p:txBody>
          <a:bodyPr/>
          <a:lstStyle/>
          <a:p>
            <a:endParaRPr lang="en-US"/>
          </a:p>
        </p:txBody>
      </p:sp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4D909A74-34CF-A24B-B17A-C2A488B3F849}"/>
              </a:ext>
            </a:extLst>
          </p:cNvPr>
          <p:cNvSpPr txBox="1">
            <a:spLocks/>
          </p:cNvSpPr>
          <p:nvPr/>
        </p:nvSpPr>
        <p:spPr>
          <a:xfrm>
            <a:off x="276225" y="19050"/>
            <a:ext cx="9282113" cy="590550"/>
          </a:xfrm>
          <a:prstGeom prst="rect">
            <a:avLst/>
          </a:prstGeom>
          <a:solidFill>
            <a:srgbClr val="3B8CC1"/>
          </a:solidFill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spcBef>
                <a:spcPts val="0"/>
              </a:spcBef>
              <a:buFont typeface="Wingdings" charset="2"/>
              <a:buChar char="q"/>
            </a:pPr>
            <a:r>
              <a:rPr lang="en-US">
                <a:latin typeface="OpenDyslexic" charset="0"/>
                <a:ea typeface="OpenDyslexic" charset="0"/>
                <a:cs typeface="OpenDyslexic" charset="0"/>
              </a:rPr>
              <a:t> I know what metamorphic rocks are and how they form</a:t>
            </a:r>
          </a:p>
          <a:p>
            <a:pPr marL="457200" indent="-457200">
              <a:spcBef>
                <a:spcPts val="0"/>
              </a:spcBef>
              <a:buFont typeface="Wingdings" charset="2"/>
              <a:buChar char="q"/>
            </a:pPr>
            <a:r>
              <a:rPr lang="en-US">
                <a:latin typeface="OpenDyslexic" charset="0"/>
                <a:ea typeface="OpenDyslexic" charset="0"/>
                <a:cs typeface="OpenDyslexic" charset="0"/>
              </a:rPr>
              <a:t> I know the main properties of metamophic rocks</a:t>
            </a:r>
            <a:endParaRPr lang="en-US" dirty="0">
              <a:latin typeface="OpenDyslexic" charset="0"/>
              <a:ea typeface="OpenDyslexic" charset="0"/>
              <a:cs typeface="OpenDyslexic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74060" y="1222205"/>
            <a:ext cx="9084278" cy="5312229"/>
          </a:xfrm>
          <a:prstGeom prst="rect">
            <a:avLst/>
          </a:prstGeom>
          <a:noFill/>
          <a:ln>
            <a:noFill/>
          </a:ln>
        </p:spPr>
        <p:txBody>
          <a:bodyPr wrap="square" rtlCol="0" anchor="t" anchorCtr="0">
            <a:normAutofit/>
          </a:bodyPr>
          <a:lstStyle/>
          <a:p>
            <a:pPr marL="571500" indent="-571500">
              <a:buFont typeface="Arial" charset="0"/>
              <a:buChar char="•"/>
            </a:pPr>
            <a:r>
              <a:rPr lang="en-US" sz="4000" dirty="0">
                <a:solidFill>
                  <a:srgbClr val="23566C"/>
                </a:solidFill>
                <a:latin typeface="OpenDyslexic" charset="0"/>
                <a:ea typeface="OpenDyslexic" charset="0"/>
                <a:cs typeface="OpenDyslexic" charset="0"/>
              </a:rPr>
              <a:t>We classify metamorphic rocks by the textures it has and the minerals it contains. </a:t>
            </a:r>
          </a:p>
          <a:p>
            <a:pPr marL="571500" indent="-571500">
              <a:buFont typeface="Arial" charset="0"/>
              <a:buChar char="•"/>
            </a:pPr>
            <a:r>
              <a:rPr lang="en-US" sz="4000" dirty="0">
                <a:solidFill>
                  <a:srgbClr val="23566C"/>
                </a:solidFill>
                <a:latin typeface="OpenDyslexic" charset="0"/>
                <a:ea typeface="OpenDyslexic" charset="0"/>
                <a:cs typeface="OpenDyslexic" charset="0"/>
              </a:rPr>
              <a:t>These minerals and textures tell a story about the conditions the rock has experienced.</a:t>
            </a:r>
          </a:p>
        </p:txBody>
      </p:sp>
    </p:spTree>
    <p:extLst>
      <p:ext uri="{BB962C8B-B14F-4D97-AF65-F5344CB8AC3E}">
        <p14:creationId xmlns:p14="http://schemas.microsoft.com/office/powerpoint/2010/main" val="14849869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799" y="336060"/>
            <a:ext cx="9081477" cy="6243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7912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15426" y="503465"/>
            <a:ext cx="10705024" cy="589733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 anchorCtr="0">
            <a:normAutofit fontScale="85000" lnSpcReduction="20000"/>
          </a:bodyPr>
          <a:lstStyle/>
          <a:p>
            <a:r>
              <a:rPr lang="en-US" sz="4600" dirty="0">
                <a:solidFill>
                  <a:srgbClr val="23566C"/>
                </a:solidFill>
                <a:latin typeface="OpenDyslexic" charset="0"/>
                <a:ea typeface="OpenDyslexic" charset="0"/>
                <a:cs typeface="OpenDyslexic" charset="0"/>
              </a:rPr>
              <a:t>We use physical __________ to help identify minerals.</a:t>
            </a:r>
          </a:p>
          <a:p>
            <a:pPr marL="685800" indent="-685800">
              <a:buFont typeface="Arial" charset="0"/>
              <a:buChar char="•"/>
            </a:pPr>
            <a:endParaRPr lang="en-US" sz="4600" dirty="0">
              <a:solidFill>
                <a:srgbClr val="23566C"/>
              </a:solidFill>
              <a:latin typeface="OpenDyslexic" charset="0"/>
              <a:ea typeface="OpenDyslexic" charset="0"/>
              <a:cs typeface="OpenDyslexic" charset="0"/>
            </a:endParaRPr>
          </a:p>
          <a:p>
            <a:pPr marL="685800" indent="-685800">
              <a:buFont typeface="Arial" charset="0"/>
              <a:buChar char="•"/>
            </a:pPr>
            <a:r>
              <a:rPr lang="en-US" sz="4600" dirty="0">
                <a:solidFill>
                  <a:srgbClr val="23566C"/>
                </a:solidFill>
                <a:latin typeface="OpenDyslexic" charset="0"/>
                <a:ea typeface="OpenDyslexic" charset="0"/>
                <a:cs typeface="OpenDyslexic" charset="0"/>
              </a:rPr>
              <a:t>______ is the colour of a powdered mineral</a:t>
            </a:r>
          </a:p>
          <a:p>
            <a:pPr marL="685800" indent="-685800">
              <a:buFont typeface="Arial" charset="0"/>
              <a:buChar char="•"/>
            </a:pPr>
            <a:r>
              <a:rPr lang="en-US" sz="4600" dirty="0">
                <a:solidFill>
                  <a:srgbClr val="23566C"/>
                </a:solidFill>
                <a:latin typeface="OpenDyslexic" charset="0"/>
                <a:ea typeface="OpenDyslexic" charset="0"/>
                <a:cs typeface="OpenDyslexic" charset="0"/>
              </a:rPr>
              <a:t>______ describes how light interacts with the surface of the mineral</a:t>
            </a:r>
          </a:p>
          <a:p>
            <a:pPr marL="685800" indent="-685800">
              <a:buFont typeface="Arial" charset="0"/>
              <a:buChar char="•"/>
            </a:pPr>
            <a:r>
              <a:rPr lang="en-US" sz="4600" dirty="0">
                <a:solidFill>
                  <a:srgbClr val="23566C"/>
                </a:solidFill>
                <a:latin typeface="OpenDyslexic" charset="0"/>
                <a:ea typeface="OpenDyslexic" charset="0"/>
                <a:cs typeface="OpenDyslexic" charset="0"/>
              </a:rPr>
              <a:t>________ or ________ describes how a mineral breaks</a:t>
            </a:r>
          </a:p>
          <a:p>
            <a:pPr marL="685800" indent="-685800">
              <a:buFont typeface="Arial" charset="0"/>
              <a:buChar char="•"/>
            </a:pPr>
            <a:r>
              <a:rPr lang="en-US" sz="4600" dirty="0">
                <a:solidFill>
                  <a:srgbClr val="23566C"/>
                </a:solidFill>
                <a:latin typeface="OpenDyslexic" charset="0"/>
                <a:ea typeface="OpenDyslexic" charset="0"/>
                <a:cs typeface="OpenDyslexic" charset="0"/>
              </a:rPr>
              <a:t>______ is a useful way to identify some minerals, but can unreliable</a:t>
            </a:r>
            <a:endParaRPr lang="en-US" sz="4000" dirty="0">
              <a:solidFill>
                <a:srgbClr val="23566C"/>
              </a:solidFill>
              <a:latin typeface="OpenDyslexic" charset="0"/>
              <a:ea typeface="OpenDyslexic" charset="0"/>
              <a:cs typeface="OpenDyslexic" charset="0"/>
            </a:endParaRPr>
          </a:p>
          <a:p>
            <a:pPr algn="l"/>
            <a:r>
              <a:rPr lang="en-US" sz="4000" dirty="0">
                <a:solidFill>
                  <a:srgbClr val="23566C"/>
                </a:solidFill>
                <a:latin typeface="OpenDyslexic" charset="0"/>
                <a:ea typeface="OpenDyslexic" charset="0"/>
                <a:cs typeface="OpenDyslexic" charset="0"/>
              </a:rPr>
              <a:t> </a:t>
            </a:r>
          </a:p>
          <a:p>
            <a:pPr algn="l"/>
            <a:endParaRPr lang="en-US" sz="4000" dirty="0">
              <a:solidFill>
                <a:srgbClr val="23566C"/>
              </a:solidFill>
              <a:latin typeface="OpenDyslexic" charset="0"/>
              <a:ea typeface="OpenDyslexic" charset="0"/>
              <a:cs typeface="OpenDyslex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32059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6494" y="0"/>
            <a:ext cx="78590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4407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9646920" y="572262"/>
            <a:ext cx="2159787" cy="608838"/>
          </a:xfrm>
        </p:spPr>
        <p:txBody>
          <a:bodyPr/>
          <a:lstStyle/>
          <a:p>
            <a:r>
              <a:rPr lang="en-US" dirty="0"/>
              <a:t>Why is learning </a:t>
            </a:r>
            <a:r>
              <a:rPr lang="en-US"/>
              <a:t>about sedimentary rocks </a:t>
            </a:r>
            <a:r>
              <a:rPr lang="en-US" dirty="0"/>
              <a:t>important?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74060" y="1336505"/>
            <a:ext cx="9084278" cy="5312229"/>
          </a:xfrm>
          <a:prstGeom prst="rect">
            <a:avLst/>
          </a:prstGeom>
          <a:noFill/>
          <a:ln>
            <a:noFill/>
          </a:ln>
        </p:spPr>
        <p:txBody>
          <a:bodyPr wrap="square" rtlCol="0" anchor="t" anchorCtr="0">
            <a:normAutofit/>
          </a:bodyPr>
          <a:lstStyle/>
          <a:p>
            <a:pPr marL="571500" indent="-571500">
              <a:buFont typeface="Arial" charset="0"/>
              <a:buChar char="•"/>
            </a:pPr>
            <a:r>
              <a:rPr lang="en-US" sz="4000" dirty="0">
                <a:solidFill>
                  <a:srgbClr val="23566C"/>
                </a:solidFill>
                <a:latin typeface="OpenDyslexic" charset="0"/>
                <a:ea typeface="OpenDyslexic" charset="0"/>
                <a:cs typeface="OpenDyslexic" charset="0"/>
              </a:rPr>
              <a:t>Rocks tell a story – the type of rock tells you what the rock has been through and allows us to draw conclusions about how they formed.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Text Placeholder 1">
            <a:extLst>
              <a:ext uri="{FF2B5EF4-FFF2-40B4-BE49-F238E27FC236}">
                <a16:creationId xmlns:a16="http://schemas.microsoft.com/office/drawing/2014/main" id="{4D909A74-34CF-A24B-B17A-C2A488B3F849}"/>
              </a:ext>
            </a:extLst>
          </p:cNvPr>
          <p:cNvSpPr txBox="1">
            <a:spLocks/>
          </p:cNvSpPr>
          <p:nvPr/>
        </p:nvSpPr>
        <p:spPr>
          <a:xfrm>
            <a:off x="276225" y="19050"/>
            <a:ext cx="9282113" cy="590550"/>
          </a:xfrm>
          <a:prstGeom prst="rect">
            <a:avLst/>
          </a:prstGeom>
          <a:solidFill>
            <a:srgbClr val="3B8CC1"/>
          </a:solidFill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spcBef>
                <a:spcPts val="0"/>
              </a:spcBef>
              <a:buFont typeface="Wingdings" charset="2"/>
              <a:buChar char="q"/>
            </a:pPr>
            <a:r>
              <a:rPr lang="en-US" dirty="0">
                <a:latin typeface="OpenDyslexic" charset="0"/>
                <a:ea typeface="OpenDyslexic" charset="0"/>
                <a:cs typeface="OpenDyslexic" charset="0"/>
              </a:rPr>
              <a:t> I know what metamorphic rocks are and how they form</a:t>
            </a:r>
          </a:p>
          <a:p>
            <a:pPr marL="457200" indent="-457200">
              <a:spcBef>
                <a:spcPts val="0"/>
              </a:spcBef>
              <a:buFont typeface="Wingdings" charset="2"/>
              <a:buChar char="q"/>
            </a:pPr>
            <a:r>
              <a:rPr lang="en-US" dirty="0">
                <a:latin typeface="OpenDyslexic" charset="0"/>
                <a:ea typeface="OpenDyslexic" charset="0"/>
                <a:cs typeface="OpenDyslexic" charset="0"/>
              </a:rPr>
              <a:t> I know the main properties of </a:t>
            </a:r>
            <a:r>
              <a:rPr lang="en-US" dirty="0" err="1">
                <a:latin typeface="OpenDyslexic" charset="0"/>
                <a:ea typeface="OpenDyslexic" charset="0"/>
                <a:cs typeface="OpenDyslexic" charset="0"/>
              </a:rPr>
              <a:t>metamophic</a:t>
            </a:r>
            <a:r>
              <a:rPr lang="en-US" dirty="0">
                <a:latin typeface="OpenDyslexic" charset="0"/>
                <a:ea typeface="OpenDyslexic" charset="0"/>
                <a:cs typeface="OpenDyslexic" charset="0"/>
              </a:rPr>
              <a:t> rocks</a:t>
            </a:r>
          </a:p>
        </p:txBody>
      </p:sp>
    </p:spTree>
    <p:extLst>
      <p:ext uri="{BB962C8B-B14F-4D97-AF65-F5344CB8AC3E}">
        <p14:creationId xmlns:p14="http://schemas.microsoft.com/office/powerpoint/2010/main" val="16243484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4D909A74-34CF-A24B-B17A-C2A488B3F84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95274" y="1549400"/>
            <a:ext cx="11577177" cy="2929609"/>
          </a:xfrm>
        </p:spPr>
        <p:txBody>
          <a:bodyPr/>
          <a:lstStyle/>
          <a:p>
            <a:pPr marL="457200" indent="-457200">
              <a:spcBef>
                <a:spcPts val="0"/>
              </a:spcBef>
              <a:buFont typeface="Wingdings" charset="2"/>
              <a:buChar char="q"/>
            </a:pPr>
            <a:r>
              <a:rPr lang="en-US" sz="4000" dirty="0">
                <a:latin typeface="OpenDyslexic" charset="0"/>
                <a:ea typeface="OpenDyslexic" charset="0"/>
                <a:cs typeface="OpenDyslexic" charset="0"/>
              </a:rPr>
              <a:t> I know what metamorphic rocks are and how they form</a:t>
            </a:r>
          </a:p>
          <a:p>
            <a:pPr marL="457200" indent="-457200">
              <a:spcBef>
                <a:spcPts val="0"/>
              </a:spcBef>
              <a:buFont typeface="Wingdings" charset="2"/>
              <a:buChar char="q"/>
            </a:pPr>
            <a:r>
              <a:rPr lang="en-US" sz="4000" dirty="0">
                <a:latin typeface="OpenDyslexic" charset="0"/>
                <a:ea typeface="OpenDyslexic" charset="0"/>
                <a:cs typeface="OpenDyslexic" charset="0"/>
              </a:rPr>
              <a:t> I know the main properties of metamorphic rocks</a:t>
            </a:r>
          </a:p>
        </p:txBody>
      </p:sp>
    </p:spTree>
    <p:extLst>
      <p:ext uri="{BB962C8B-B14F-4D97-AF65-F5344CB8AC3E}">
        <p14:creationId xmlns:p14="http://schemas.microsoft.com/office/powerpoint/2010/main" val="32751608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etamorphic Thin Section Mineral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017230" y="0"/>
            <a:ext cx="38671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115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15426" y="293915"/>
            <a:ext cx="11143174" cy="1149651"/>
          </a:xfrm>
          <a:prstGeom prst="rect">
            <a:avLst/>
          </a:prstGeom>
          <a:noFill/>
          <a:ln>
            <a:noFill/>
          </a:ln>
        </p:spPr>
        <p:txBody>
          <a:bodyPr wrap="square" rtlCol="0" anchor="t" anchorCtr="0">
            <a:normAutofit lnSpcReduction="10000"/>
          </a:bodyPr>
          <a:lstStyle/>
          <a:p>
            <a:r>
              <a:rPr lang="en-US" sz="3600" dirty="0">
                <a:solidFill>
                  <a:srgbClr val="23566C"/>
                </a:solidFill>
                <a:latin typeface="OpenDyslexic" charset="0"/>
                <a:ea typeface="OpenDyslexic" charset="0"/>
                <a:cs typeface="OpenDyslexic" charset="0"/>
              </a:rPr>
              <a:t>____ ________ _____ allows us to compare the hardness of minerals.</a:t>
            </a:r>
          </a:p>
          <a:p>
            <a:endParaRPr lang="en-US" sz="3600" dirty="0">
              <a:solidFill>
                <a:srgbClr val="23566C"/>
              </a:solidFill>
              <a:latin typeface="OpenDyslexic" charset="0"/>
              <a:ea typeface="OpenDyslexic" charset="0"/>
              <a:cs typeface="OpenDyslexic" charset="0"/>
            </a:endParaRPr>
          </a:p>
          <a:p>
            <a:endParaRPr lang="en-US" sz="2800" dirty="0">
              <a:solidFill>
                <a:srgbClr val="23566C"/>
              </a:solidFill>
              <a:latin typeface="OpenDyslexic" charset="0"/>
              <a:ea typeface="OpenDyslexic" charset="0"/>
              <a:cs typeface="OpenDyslexic" charset="0"/>
            </a:endParaRPr>
          </a:p>
          <a:p>
            <a:pPr algn="l"/>
            <a:endParaRPr lang="en-US" sz="3600" dirty="0">
              <a:solidFill>
                <a:srgbClr val="23566C"/>
              </a:solidFill>
              <a:latin typeface="OpenDyslexic" charset="0"/>
              <a:ea typeface="OpenDyslexic" charset="0"/>
              <a:cs typeface="OpenDyslexic" charset="0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8552726"/>
              </p:ext>
            </p:extLst>
          </p:nvPr>
        </p:nvGraphicFramePr>
        <p:xfrm>
          <a:off x="737138" y="1443566"/>
          <a:ext cx="5644612" cy="51286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30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15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66244">
                <a:tc>
                  <a:txBody>
                    <a:bodyPr/>
                    <a:lstStyle/>
                    <a:p>
                      <a:r>
                        <a:rPr lang="en-US" dirty="0">
                          <a:latin typeface="OpenDyslexic" charset="0"/>
                          <a:ea typeface="OpenDyslexic" charset="0"/>
                          <a:cs typeface="OpenDyslexic" charset="0"/>
                        </a:rPr>
                        <a:t>Hardness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OpenDyslexic" charset="0"/>
                          <a:ea typeface="OpenDyslexic" charset="0"/>
                          <a:cs typeface="OpenDyslexic" charset="0"/>
                        </a:rPr>
                        <a:t>Mineral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624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2060"/>
                          </a:solidFill>
                          <a:latin typeface="OpenDyslexic" charset="0"/>
                          <a:ea typeface="OpenDyslexic" charset="0"/>
                          <a:cs typeface="OpenDyslexic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2060"/>
                        </a:solidFill>
                        <a:latin typeface="OpenDyslexic" charset="0"/>
                        <a:ea typeface="OpenDyslexic" charset="0"/>
                        <a:cs typeface="OpenDyslexic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624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2060"/>
                          </a:solidFill>
                          <a:latin typeface="OpenDyslexic" charset="0"/>
                          <a:ea typeface="OpenDyslexic" charset="0"/>
                          <a:cs typeface="OpenDyslexic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2060"/>
                        </a:solidFill>
                        <a:latin typeface="OpenDyslexic" charset="0"/>
                        <a:ea typeface="OpenDyslexic" charset="0"/>
                        <a:cs typeface="OpenDyslexic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624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2060"/>
                          </a:solidFill>
                          <a:latin typeface="OpenDyslexic" charset="0"/>
                          <a:ea typeface="OpenDyslexic" charset="0"/>
                          <a:cs typeface="OpenDyslexic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2060"/>
                        </a:solidFill>
                        <a:latin typeface="OpenDyslexic" charset="0"/>
                        <a:ea typeface="OpenDyslexic" charset="0"/>
                        <a:cs typeface="OpenDyslexic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624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2060"/>
                          </a:solidFill>
                          <a:latin typeface="OpenDyslexic" charset="0"/>
                          <a:ea typeface="OpenDyslexic" charset="0"/>
                          <a:cs typeface="OpenDyslexic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2060"/>
                        </a:solidFill>
                        <a:latin typeface="OpenDyslexic" charset="0"/>
                        <a:ea typeface="OpenDyslexic" charset="0"/>
                        <a:cs typeface="OpenDyslexic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624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2060"/>
                          </a:solidFill>
                          <a:latin typeface="OpenDyslexic" charset="0"/>
                          <a:ea typeface="OpenDyslexic" charset="0"/>
                          <a:cs typeface="OpenDyslexic" charset="0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2060"/>
                        </a:solidFill>
                        <a:latin typeface="OpenDyslexic" charset="0"/>
                        <a:ea typeface="OpenDyslexic" charset="0"/>
                        <a:cs typeface="OpenDyslexic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6624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2060"/>
                          </a:solidFill>
                          <a:latin typeface="OpenDyslexic" charset="0"/>
                          <a:ea typeface="OpenDyslexic" charset="0"/>
                          <a:cs typeface="OpenDyslexic" charset="0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2060"/>
                        </a:solidFill>
                        <a:latin typeface="OpenDyslexic" charset="0"/>
                        <a:ea typeface="OpenDyslexic" charset="0"/>
                        <a:cs typeface="OpenDyslexic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6624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2060"/>
                          </a:solidFill>
                          <a:latin typeface="OpenDyslexic" charset="0"/>
                          <a:ea typeface="OpenDyslexic" charset="0"/>
                          <a:cs typeface="OpenDyslexic" charset="0"/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2060"/>
                        </a:solidFill>
                        <a:latin typeface="OpenDyslexic" charset="0"/>
                        <a:ea typeface="OpenDyslexic" charset="0"/>
                        <a:cs typeface="OpenDyslexic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6624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2060"/>
                          </a:solidFill>
                          <a:latin typeface="OpenDyslexic" charset="0"/>
                          <a:ea typeface="OpenDyslexic" charset="0"/>
                          <a:cs typeface="OpenDyslexic" charset="0"/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2060"/>
                        </a:solidFill>
                        <a:latin typeface="OpenDyslexic" charset="0"/>
                        <a:ea typeface="OpenDyslexic" charset="0"/>
                        <a:cs typeface="OpenDyslexic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6624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2060"/>
                          </a:solidFill>
                          <a:latin typeface="OpenDyslexic" charset="0"/>
                          <a:ea typeface="OpenDyslexic" charset="0"/>
                          <a:cs typeface="OpenDyslexic" charset="0"/>
                        </a:rPr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2060"/>
                        </a:solidFill>
                        <a:latin typeface="OpenDyslexic" charset="0"/>
                        <a:ea typeface="OpenDyslexic" charset="0"/>
                        <a:cs typeface="OpenDyslexic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6624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2060"/>
                          </a:solidFill>
                          <a:latin typeface="OpenDyslexic" charset="0"/>
                          <a:ea typeface="OpenDyslexic" charset="0"/>
                          <a:cs typeface="OpenDyslexic" charset="0"/>
                        </a:rPr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2060"/>
                        </a:solidFill>
                        <a:latin typeface="OpenDyslexic" charset="0"/>
                        <a:ea typeface="OpenDyslexic" charset="0"/>
                        <a:cs typeface="OpenDyslexic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324100" y="1962150"/>
            <a:ext cx="1657350" cy="47625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 anchorCtr="0">
            <a:normAutofit fontScale="92500" lnSpcReduction="10000"/>
          </a:bodyPr>
          <a:lstStyle/>
          <a:p>
            <a:pPr algn="l"/>
            <a:r>
              <a:rPr lang="en-US" sz="2800" dirty="0">
                <a:solidFill>
                  <a:srgbClr val="002060"/>
                </a:solidFill>
                <a:latin typeface="OpenDyslexic" charset="0"/>
                <a:ea typeface="OpenDyslexic" charset="0"/>
                <a:cs typeface="OpenDyslexic" charset="0"/>
              </a:rPr>
              <a:t>Talc</a:t>
            </a:r>
            <a:endParaRPr lang="en-US" sz="2200" dirty="0">
              <a:solidFill>
                <a:srgbClr val="002060"/>
              </a:solidFill>
              <a:latin typeface="OpenDyslexic" charset="0"/>
              <a:ea typeface="OpenDyslexic" charset="0"/>
              <a:cs typeface="OpenDyslexic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324100" y="2366434"/>
            <a:ext cx="1847850" cy="518584"/>
          </a:xfrm>
          <a:prstGeom prst="rect">
            <a:avLst/>
          </a:prstGeom>
          <a:noFill/>
          <a:ln>
            <a:noFill/>
          </a:ln>
        </p:spPr>
        <p:txBody>
          <a:bodyPr wrap="square" rtlCol="0" anchor="t" anchorCtr="0">
            <a:normAutofit/>
          </a:bodyPr>
          <a:lstStyle/>
          <a:p>
            <a:pPr algn="l"/>
            <a:r>
              <a:rPr lang="en-US" sz="2600" dirty="0">
                <a:solidFill>
                  <a:srgbClr val="002060"/>
                </a:solidFill>
                <a:latin typeface="OpenDyslexic" charset="0"/>
                <a:ea typeface="OpenDyslexic" charset="0"/>
                <a:cs typeface="OpenDyslexic" charset="0"/>
              </a:rPr>
              <a:t>Gypsum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324100" y="2885017"/>
            <a:ext cx="1847850" cy="703033"/>
          </a:xfrm>
          <a:prstGeom prst="rect">
            <a:avLst/>
          </a:prstGeom>
          <a:noFill/>
          <a:ln>
            <a:noFill/>
          </a:ln>
        </p:spPr>
        <p:txBody>
          <a:bodyPr wrap="square" rtlCol="0" anchor="t" anchorCtr="0">
            <a:normAutofit/>
          </a:bodyPr>
          <a:lstStyle/>
          <a:p>
            <a:pPr algn="l"/>
            <a:r>
              <a:rPr lang="en-US" sz="2600" dirty="0">
                <a:solidFill>
                  <a:srgbClr val="002060"/>
                </a:solidFill>
                <a:latin typeface="OpenDyslexic" charset="0"/>
                <a:ea typeface="OpenDyslexic" charset="0"/>
                <a:cs typeface="OpenDyslexic" charset="0"/>
              </a:rPr>
              <a:t>Calcite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324100" y="3328758"/>
            <a:ext cx="1847850" cy="518584"/>
          </a:xfrm>
          <a:prstGeom prst="rect">
            <a:avLst/>
          </a:prstGeom>
          <a:noFill/>
          <a:ln>
            <a:noFill/>
          </a:ln>
        </p:spPr>
        <p:txBody>
          <a:bodyPr wrap="square" rtlCol="0" anchor="t" anchorCtr="0">
            <a:normAutofit/>
          </a:bodyPr>
          <a:lstStyle/>
          <a:p>
            <a:pPr algn="l"/>
            <a:r>
              <a:rPr lang="en-US" sz="2600" dirty="0">
                <a:solidFill>
                  <a:srgbClr val="002060"/>
                </a:solidFill>
                <a:latin typeface="OpenDyslexic" charset="0"/>
                <a:ea typeface="OpenDyslexic" charset="0"/>
                <a:cs typeface="OpenDyslexic" charset="0"/>
              </a:rPr>
              <a:t>Fluorite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324100" y="3772498"/>
            <a:ext cx="1847850" cy="518584"/>
          </a:xfrm>
          <a:prstGeom prst="rect">
            <a:avLst/>
          </a:prstGeom>
          <a:noFill/>
          <a:ln>
            <a:noFill/>
          </a:ln>
        </p:spPr>
        <p:txBody>
          <a:bodyPr wrap="square" rtlCol="0" anchor="t" anchorCtr="0">
            <a:normAutofit/>
          </a:bodyPr>
          <a:lstStyle/>
          <a:p>
            <a:pPr algn="l"/>
            <a:r>
              <a:rPr lang="en-US" sz="2600" dirty="0">
                <a:solidFill>
                  <a:srgbClr val="002060"/>
                </a:solidFill>
                <a:latin typeface="OpenDyslexic" charset="0"/>
                <a:ea typeface="OpenDyslexic" charset="0"/>
                <a:cs typeface="OpenDyslexic" charset="0"/>
              </a:rPr>
              <a:t>Apatite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324100" y="4257217"/>
            <a:ext cx="2190750" cy="518584"/>
          </a:xfrm>
          <a:prstGeom prst="rect">
            <a:avLst/>
          </a:prstGeom>
          <a:noFill/>
          <a:ln>
            <a:noFill/>
          </a:ln>
        </p:spPr>
        <p:txBody>
          <a:bodyPr wrap="square" rtlCol="0" anchor="t" anchorCtr="0">
            <a:normAutofit/>
          </a:bodyPr>
          <a:lstStyle/>
          <a:p>
            <a:pPr algn="l"/>
            <a:r>
              <a:rPr lang="en-US" sz="2600">
                <a:solidFill>
                  <a:srgbClr val="002060"/>
                </a:solidFill>
                <a:latin typeface="OpenDyslexic" charset="0"/>
                <a:ea typeface="OpenDyslexic" charset="0"/>
                <a:cs typeface="OpenDyslexic" charset="0"/>
              </a:rPr>
              <a:t>Orthoclase</a:t>
            </a:r>
            <a:endParaRPr lang="en-US" sz="2600" dirty="0">
              <a:solidFill>
                <a:srgbClr val="002060"/>
              </a:solidFill>
              <a:latin typeface="OpenDyslexic" charset="0"/>
              <a:ea typeface="OpenDyslexic" charset="0"/>
              <a:cs typeface="OpenDyslexic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324100" y="4695367"/>
            <a:ext cx="1847850" cy="518584"/>
          </a:xfrm>
          <a:prstGeom prst="rect">
            <a:avLst/>
          </a:prstGeom>
          <a:noFill/>
          <a:ln>
            <a:noFill/>
          </a:ln>
        </p:spPr>
        <p:txBody>
          <a:bodyPr wrap="square" rtlCol="0" anchor="t" anchorCtr="0">
            <a:normAutofit/>
          </a:bodyPr>
          <a:lstStyle/>
          <a:p>
            <a:pPr algn="l"/>
            <a:r>
              <a:rPr lang="en-US" sz="2600">
                <a:solidFill>
                  <a:srgbClr val="002060"/>
                </a:solidFill>
                <a:latin typeface="OpenDyslexic" charset="0"/>
                <a:ea typeface="OpenDyslexic" charset="0"/>
                <a:cs typeface="OpenDyslexic" charset="0"/>
              </a:rPr>
              <a:t>Quartz</a:t>
            </a:r>
            <a:endParaRPr lang="en-US" sz="2600" dirty="0">
              <a:solidFill>
                <a:srgbClr val="002060"/>
              </a:solidFill>
              <a:latin typeface="OpenDyslexic" charset="0"/>
              <a:ea typeface="OpenDyslexic" charset="0"/>
              <a:cs typeface="OpenDyslexic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324100" y="5160887"/>
            <a:ext cx="1847850" cy="518584"/>
          </a:xfrm>
          <a:prstGeom prst="rect">
            <a:avLst/>
          </a:prstGeom>
          <a:noFill/>
          <a:ln>
            <a:noFill/>
          </a:ln>
        </p:spPr>
        <p:txBody>
          <a:bodyPr wrap="square" rtlCol="0" anchor="t" anchorCtr="0">
            <a:normAutofit/>
          </a:bodyPr>
          <a:lstStyle/>
          <a:p>
            <a:pPr algn="l"/>
            <a:r>
              <a:rPr lang="en-US" sz="2600" dirty="0">
                <a:solidFill>
                  <a:srgbClr val="002060"/>
                </a:solidFill>
                <a:latin typeface="OpenDyslexic" charset="0"/>
                <a:ea typeface="OpenDyslexic" charset="0"/>
                <a:cs typeface="OpenDyslexic" charset="0"/>
              </a:rPr>
              <a:t>Topaz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324100" y="5625181"/>
            <a:ext cx="2190750" cy="518584"/>
          </a:xfrm>
          <a:prstGeom prst="rect">
            <a:avLst/>
          </a:prstGeom>
          <a:noFill/>
          <a:ln>
            <a:noFill/>
          </a:ln>
        </p:spPr>
        <p:txBody>
          <a:bodyPr wrap="square" rtlCol="0" anchor="t" anchorCtr="0">
            <a:normAutofit/>
          </a:bodyPr>
          <a:lstStyle/>
          <a:p>
            <a:pPr algn="l"/>
            <a:r>
              <a:rPr lang="en-US" sz="2600">
                <a:solidFill>
                  <a:srgbClr val="002060"/>
                </a:solidFill>
                <a:latin typeface="OpenDyslexic" charset="0"/>
                <a:ea typeface="OpenDyslexic" charset="0"/>
                <a:cs typeface="OpenDyslexic" charset="0"/>
              </a:rPr>
              <a:t>Corundum</a:t>
            </a:r>
            <a:endParaRPr lang="en-US" sz="2600" dirty="0">
              <a:solidFill>
                <a:srgbClr val="002060"/>
              </a:solidFill>
              <a:latin typeface="OpenDyslexic" charset="0"/>
              <a:ea typeface="OpenDyslexic" charset="0"/>
              <a:cs typeface="OpenDyslexic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324100" y="6143765"/>
            <a:ext cx="1847850" cy="518584"/>
          </a:xfrm>
          <a:prstGeom prst="rect">
            <a:avLst/>
          </a:prstGeom>
          <a:noFill/>
          <a:ln>
            <a:noFill/>
          </a:ln>
        </p:spPr>
        <p:txBody>
          <a:bodyPr wrap="square" rtlCol="0" anchor="t" anchorCtr="0">
            <a:normAutofit/>
          </a:bodyPr>
          <a:lstStyle/>
          <a:p>
            <a:pPr algn="l"/>
            <a:r>
              <a:rPr lang="en-US" sz="2600" dirty="0">
                <a:solidFill>
                  <a:srgbClr val="002060"/>
                </a:solidFill>
                <a:latin typeface="OpenDyslexic" charset="0"/>
                <a:ea typeface="OpenDyslexic" charset="0"/>
                <a:cs typeface="OpenDyslexic" charset="0"/>
              </a:rPr>
              <a:t>Diamond</a:t>
            </a:r>
          </a:p>
        </p:txBody>
      </p:sp>
    </p:spTree>
    <p:extLst>
      <p:ext uri="{BB962C8B-B14F-4D97-AF65-F5344CB8AC3E}">
        <p14:creationId xmlns:p14="http://schemas.microsoft.com/office/powerpoint/2010/main" val="433387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53526" y="1532165"/>
            <a:ext cx="10705024" cy="589733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 anchorCtr="0">
            <a:normAutofit/>
          </a:bodyPr>
          <a:lstStyle/>
          <a:p>
            <a:r>
              <a:rPr lang="en-US" sz="4600" dirty="0">
                <a:solidFill>
                  <a:srgbClr val="23566C"/>
                </a:solidFill>
                <a:latin typeface="OpenDyslexic" charset="0"/>
                <a:ea typeface="OpenDyslexic" charset="0"/>
                <a:cs typeface="OpenDyslexic" charset="0"/>
              </a:rPr>
              <a:t>The appearance of an igneous rock is determined by:</a:t>
            </a:r>
          </a:p>
          <a:p>
            <a:pPr marL="571500" indent="-571500">
              <a:buFont typeface="Arial" charset="0"/>
              <a:buChar char="•"/>
            </a:pPr>
            <a:r>
              <a:rPr lang="en-US" sz="4600" dirty="0">
                <a:solidFill>
                  <a:srgbClr val="23566C"/>
                </a:solidFill>
                <a:latin typeface="OpenDyslexic" charset="0"/>
                <a:ea typeface="OpenDyslexic" charset="0"/>
                <a:cs typeface="OpenDyslexic" charset="0"/>
              </a:rPr>
              <a:t>How fast or slow it _____</a:t>
            </a:r>
          </a:p>
          <a:p>
            <a:pPr marL="571500" indent="-571500">
              <a:buFont typeface="Arial" charset="0"/>
              <a:buChar char="•"/>
            </a:pPr>
            <a:r>
              <a:rPr lang="en-US" sz="4600" dirty="0">
                <a:solidFill>
                  <a:srgbClr val="23566C"/>
                </a:solidFill>
                <a:latin typeface="OpenDyslexic" charset="0"/>
                <a:ea typeface="OpenDyslexic" charset="0"/>
                <a:cs typeface="OpenDyslexic" charset="0"/>
              </a:rPr>
              <a:t>Which ________ make it up</a:t>
            </a:r>
            <a:endParaRPr lang="en-US" sz="4000" dirty="0">
              <a:solidFill>
                <a:srgbClr val="23566C"/>
              </a:solidFill>
              <a:latin typeface="OpenDyslexic" charset="0"/>
              <a:ea typeface="OpenDyslexic" charset="0"/>
              <a:cs typeface="OpenDyslexic" charset="0"/>
            </a:endParaRPr>
          </a:p>
          <a:p>
            <a:pPr algn="l"/>
            <a:r>
              <a:rPr lang="en-US" sz="4000" dirty="0">
                <a:solidFill>
                  <a:srgbClr val="23566C"/>
                </a:solidFill>
                <a:latin typeface="OpenDyslexic" charset="0"/>
                <a:ea typeface="OpenDyslexic" charset="0"/>
                <a:cs typeface="OpenDyslexic" charset="0"/>
              </a:rPr>
              <a:t> </a:t>
            </a:r>
          </a:p>
          <a:p>
            <a:pPr algn="l"/>
            <a:endParaRPr lang="en-US" sz="4000" dirty="0">
              <a:solidFill>
                <a:srgbClr val="23566C"/>
              </a:solidFill>
              <a:latin typeface="OpenDyslexic" charset="0"/>
              <a:ea typeface="OpenDyslexic" charset="0"/>
              <a:cs typeface="OpenDyslex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50968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53526" y="1189265"/>
            <a:ext cx="10705024" cy="589733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 anchorCtr="0">
            <a:normAutofit/>
          </a:bodyPr>
          <a:lstStyle/>
          <a:p>
            <a:r>
              <a:rPr lang="en-US" sz="4600" dirty="0">
                <a:solidFill>
                  <a:srgbClr val="23566C"/>
                </a:solidFill>
                <a:latin typeface="OpenDyslexic" charset="0"/>
                <a:ea typeface="OpenDyslexic" charset="0"/>
                <a:cs typeface="OpenDyslexic" charset="0"/>
              </a:rPr>
              <a:t>Cooling rate determines the ____ of the crystals:</a:t>
            </a:r>
          </a:p>
          <a:p>
            <a:pPr marL="571500" indent="-571500">
              <a:buFont typeface="Arial" charset="0"/>
              <a:buChar char="•"/>
            </a:pPr>
            <a:r>
              <a:rPr lang="en-US" sz="4600" dirty="0">
                <a:solidFill>
                  <a:srgbClr val="23566C"/>
                </a:solidFill>
                <a:latin typeface="OpenDyslexic" charset="0"/>
                <a:ea typeface="OpenDyslexic" charset="0"/>
                <a:cs typeface="OpenDyslexic" charset="0"/>
              </a:rPr>
              <a:t>Extrusive igneous rocks have _____crystals</a:t>
            </a:r>
          </a:p>
          <a:p>
            <a:pPr marL="571500" indent="-571500">
              <a:buFont typeface="Arial" charset="0"/>
              <a:buChar char="•"/>
            </a:pPr>
            <a:r>
              <a:rPr lang="en-US" sz="4600" dirty="0">
                <a:solidFill>
                  <a:srgbClr val="23566C"/>
                </a:solidFill>
                <a:latin typeface="OpenDyslexic" charset="0"/>
                <a:ea typeface="OpenDyslexic" charset="0"/>
                <a:cs typeface="OpenDyslexic" charset="0"/>
              </a:rPr>
              <a:t>Intrusive igneous rocks have _____ crystals</a:t>
            </a:r>
            <a:endParaRPr lang="en-US" sz="4000" dirty="0">
              <a:solidFill>
                <a:srgbClr val="23566C"/>
              </a:solidFill>
              <a:latin typeface="OpenDyslexic" charset="0"/>
              <a:ea typeface="OpenDyslexic" charset="0"/>
              <a:cs typeface="OpenDyslexic" charset="0"/>
            </a:endParaRPr>
          </a:p>
          <a:p>
            <a:pPr algn="l"/>
            <a:r>
              <a:rPr lang="en-US" sz="4000" dirty="0">
                <a:solidFill>
                  <a:srgbClr val="23566C"/>
                </a:solidFill>
                <a:latin typeface="OpenDyslexic" charset="0"/>
                <a:ea typeface="OpenDyslexic" charset="0"/>
                <a:cs typeface="OpenDyslexic" charset="0"/>
              </a:rPr>
              <a:t> </a:t>
            </a:r>
          </a:p>
          <a:p>
            <a:pPr algn="l"/>
            <a:endParaRPr lang="en-US" sz="4000" dirty="0">
              <a:solidFill>
                <a:srgbClr val="23566C"/>
              </a:solidFill>
              <a:latin typeface="OpenDyslexic" charset="0"/>
              <a:ea typeface="OpenDyslexic" charset="0"/>
              <a:cs typeface="OpenDyslex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60146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53526" y="1189265"/>
            <a:ext cx="10705024" cy="589733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 anchorCtr="0">
            <a:normAutofit/>
          </a:bodyPr>
          <a:lstStyle/>
          <a:p>
            <a:r>
              <a:rPr lang="en-US" sz="4600" dirty="0">
                <a:solidFill>
                  <a:srgbClr val="23566C"/>
                </a:solidFill>
                <a:latin typeface="OpenDyslexic" charset="0"/>
                <a:ea typeface="OpenDyslexic" charset="0"/>
                <a:cs typeface="OpenDyslexic" charset="0"/>
              </a:rPr>
              <a:t>The type of minerals it contains determines the colour it will be:</a:t>
            </a:r>
          </a:p>
          <a:p>
            <a:pPr marL="571500" indent="-571500">
              <a:buFont typeface="Arial" charset="0"/>
              <a:buChar char="•"/>
            </a:pPr>
            <a:r>
              <a:rPr lang="en-US" sz="4600" dirty="0">
                <a:solidFill>
                  <a:srgbClr val="23566C"/>
                </a:solidFill>
                <a:latin typeface="OpenDyslexic" charset="0"/>
                <a:ea typeface="OpenDyslexic" charset="0"/>
                <a:cs typeface="OpenDyslexic" charset="0"/>
              </a:rPr>
              <a:t>Felsic igneous rocks are _____ </a:t>
            </a:r>
            <a:r>
              <a:rPr lang="en-US" sz="4600" dirty="0" err="1">
                <a:solidFill>
                  <a:srgbClr val="23566C"/>
                </a:solidFill>
                <a:latin typeface="OpenDyslexic" charset="0"/>
                <a:ea typeface="OpenDyslexic" charset="0"/>
                <a:cs typeface="OpenDyslexic" charset="0"/>
              </a:rPr>
              <a:t>coloured</a:t>
            </a:r>
            <a:endParaRPr lang="en-US" sz="4600" dirty="0">
              <a:solidFill>
                <a:srgbClr val="23566C"/>
              </a:solidFill>
              <a:latin typeface="OpenDyslexic" charset="0"/>
              <a:ea typeface="OpenDyslexic" charset="0"/>
              <a:cs typeface="OpenDyslexic" charset="0"/>
            </a:endParaRPr>
          </a:p>
          <a:p>
            <a:pPr marL="571500" indent="-571500">
              <a:buFont typeface="Arial" charset="0"/>
              <a:buChar char="•"/>
            </a:pPr>
            <a:r>
              <a:rPr lang="en-US" sz="4600" dirty="0">
                <a:solidFill>
                  <a:srgbClr val="23566C"/>
                </a:solidFill>
                <a:latin typeface="OpenDyslexic" charset="0"/>
                <a:ea typeface="OpenDyslexic" charset="0"/>
                <a:cs typeface="OpenDyslexic" charset="0"/>
              </a:rPr>
              <a:t>Mafic igneous rocks are ____ </a:t>
            </a:r>
            <a:r>
              <a:rPr lang="en-US" sz="4600" dirty="0" err="1">
                <a:solidFill>
                  <a:srgbClr val="23566C"/>
                </a:solidFill>
                <a:latin typeface="OpenDyslexic" charset="0"/>
                <a:ea typeface="OpenDyslexic" charset="0"/>
                <a:cs typeface="OpenDyslexic" charset="0"/>
              </a:rPr>
              <a:t>coloured</a:t>
            </a:r>
            <a:endParaRPr lang="en-US" sz="4000" dirty="0">
              <a:solidFill>
                <a:srgbClr val="23566C"/>
              </a:solidFill>
              <a:latin typeface="OpenDyslexic" charset="0"/>
              <a:ea typeface="OpenDyslexic" charset="0"/>
              <a:cs typeface="OpenDyslexic" charset="0"/>
            </a:endParaRPr>
          </a:p>
          <a:p>
            <a:pPr algn="l"/>
            <a:r>
              <a:rPr lang="en-US" sz="4000" dirty="0">
                <a:solidFill>
                  <a:srgbClr val="23566C"/>
                </a:solidFill>
                <a:latin typeface="OpenDyslexic" charset="0"/>
                <a:ea typeface="OpenDyslexic" charset="0"/>
                <a:cs typeface="OpenDyslexic" charset="0"/>
              </a:rPr>
              <a:t> </a:t>
            </a:r>
          </a:p>
          <a:p>
            <a:pPr algn="l"/>
            <a:endParaRPr lang="en-US" sz="4000" dirty="0">
              <a:solidFill>
                <a:srgbClr val="23566C"/>
              </a:solidFill>
              <a:latin typeface="OpenDyslexic" charset="0"/>
              <a:ea typeface="OpenDyslexic" charset="0"/>
              <a:cs typeface="OpenDyslex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93783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53526" y="1189265"/>
            <a:ext cx="10705024" cy="589733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 anchorCtr="0">
            <a:normAutofit/>
          </a:bodyPr>
          <a:lstStyle/>
          <a:p>
            <a:r>
              <a:rPr lang="en-US" sz="4600" dirty="0">
                <a:solidFill>
                  <a:srgbClr val="23566C"/>
                </a:solidFill>
                <a:latin typeface="OpenDyslexic" charset="0"/>
                <a:ea typeface="OpenDyslexic" charset="0"/>
                <a:cs typeface="OpenDyslexic" charset="0"/>
              </a:rPr>
              <a:t>___________ rocks are formed from materials that have been weathered, eroded, cemented and compressed.</a:t>
            </a:r>
          </a:p>
          <a:p>
            <a:pPr algn="l"/>
            <a:r>
              <a:rPr lang="en-US" sz="4000" dirty="0">
                <a:solidFill>
                  <a:srgbClr val="23566C"/>
                </a:solidFill>
                <a:latin typeface="OpenDyslexic" charset="0"/>
                <a:ea typeface="OpenDyslexic" charset="0"/>
                <a:cs typeface="OpenDyslexic" charset="0"/>
              </a:rPr>
              <a:t> </a:t>
            </a:r>
          </a:p>
          <a:p>
            <a:pPr algn="l"/>
            <a:endParaRPr lang="en-US" sz="4000" dirty="0">
              <a:solidFill>
                <a:srgbClr val="23566C"/>
              </a:solidFill>
              <a:latin typeface="OpenDyslexic" charset="0"/>
              <a:ea typeface="OpenDyslexic" charset="0"/>
              <a:cs typeface="OpenDyslex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86605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53526" y="751115"/>
            <a:ext cx="10705024" cy="589733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 anchorCtr="0">
            <a:normAutofit/>
          </a:bodyPr>
          <a:lstStyle/>
          <a:p>
            <a:r>
              <a:rPr lang="en-US" sz="4600" dirty="0">
                <a:solidFill>
                  <a:srgbClr val="23566C"/>
                </a:solidFill>
                <a:latin typeface="OpenDyslexic" charset="0"/>
                <a:ea typeface="OpenDyslexic" charset="0"/>
                <a:cs typeface="OpenDyslexic" charset="0"/>
              </a:rPr>
              <a:t>Give an example of how sediment can be eroded and transported.</a:t>
            </a:r>
          </a:p>
          <a:p>
            <a:pPr marL="685800" indent="-685800">
              <a:buFont typeface="Arial" charset="0"/>
              <a:buChar char="•"/>
            </a:pPr>
            <a:r>
              <a:rPr lang="en-US" sz="4600" dirty="0">
                <a:solidFill>
                  <a:srgbClr val="23566C"/>
                </a:solidFill>
                <a:latin typeface="OpenDyslexic" charset="0"/>
                <a:ea typeface="OpenDyslexic" charset="0"/>
                <a:cs typeface="OpenDyslexic" charset="0"/>
              </a:rPr>
              <a:t>Wind</a:t>
            </a:r>
          </a:p>
          <a:p>
            <a:pPr marL="685800" indent="-685800">
              <a:buFont typeface="Arial" charset="0"/>
              <a:buChar char="•"/>
            </a:pPr>
            <a:r>
              <a:rPr lang="en-US" sz="4600" dirty="0">
                <a:solidFill>
                  <a:srgbClr val="23566C"/>
                </a:solidFill>
                <a:latin typeface="OpenDyslexic" charset="0"/>
                <a:ea typeface="OpenDyslexic" charset="0"/>
                <a:cs typeface="OpenDyslexic" charset="0"/>
              </a:rPr>
              <a:t>Water</a:t>
            </a:r>
          </a:p>
          <a:p>
            <a:pPr marL="685800" indent="-685800">
              <a:buFont typeface="Arial" charset="0"/>
              <a:buChar char="•"/>
            </a:pPr>
            <a:r>
              <a:rPr lang="en-US" sz="4600" dirty="0">
                <a:solidFill>
                  <a:srgbClr val="23566C"/>
                </a:solidFill>
                <a:latin typeface="OpenDyslexic" charset="0"/>
                <a:ea typeface="OpenDyslexic" charset="0"/>
                <a:cs typeface="OpenDyslexic" charset="0"/>
              </a:rPr>
              <a:t>Glaciers</a:t>
            </a:r>
          </a:p>
          <a:p>
            <a:endParaRPr lang="en-US" sz="4600" dirty="0">
              <a:solidFill>
                <a:srgbClr val="23566C"/>
              </a:solidFill>
              <a:latin typeface="OpenDyslexic" charset="0"/>
              <a:ea typeface="OpenDyslexic" charset="0"/>
              <a:cs typeface="OpenDyslexic" charset="0"/>
            </a:endParaRPr>
          </a:p>
          <a:p>
            <a:pPr algn="l"/>
            <a:r>
              <a:rPr lang="en-US" sz="4000" dirty="0">
                <a:solidFill>
                  <a:srgbClr val="23566C"/>
                </a:solidFill>
                <a:latin typeface="OpenDyslexic" charset="0"/>
                <a:ea typeface="OpenDyslexic" charset="0"/>
                <a:cs typeface="OpenDyslexic" charset="0"/>
              </a:rPr>
              <a:t> </a:t>
            </a:r>
          </a:p>
          <a:p>
            <a:pPr algn="l"/>
            <a:endParaRPr lang="en-US" sz="4000" dirty="0">
              <a:solidFill>
                <a:srgbClr val="23566C"/>
              </a:solidFill>
              <a:latin typeface="OpenDyslexic" charset="0"/>
              <a:ea typeface="OpenDyslexic" charset="0"/>
              <a:cs typeface="OpenDyslex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6565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Blank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  <a:ln>
          <a:noFill/>
        </a:ln>
      </a:spPr>
      <a:bodyPr wrap="none" rtlCol="0" anchor="t" anchorCtr="0">
        <a:normAutofit/>
      </a:bodyPr>
      <a:lstStyle>
        <a:defPPr algn="l">
          <a:defRPr sz="4000" dirty="0" smtClean="0">
            <a:latin typeface="Futura Medium" panose="020B0602020204020303" pitchFamily="34" charset="-79"/>
            <a:cs typeface="Futura Medium" panose="020B0602020204020303" pitchFamily="34" charset="-79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heme2" id="{15861BA0-56D5-1E4E-B56A-268D38A279BF}" vid="{9D14DC9A-E19D-5949-B871-56F3C64BEB6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8157990E5B9394AB60DC397E95032F9" ma:contentTypeVersion="16" ma:contentTypeDescription="Create a new document." ma:contentTypeScope="" ma:versionID="02697e3214b2f55142a2e7b89ba6de54">
  <xsd:schema xmlns:xsd="http://www.w3.org/2001/XMLSchema" xmlns:xs="http://www.w3.org/2001/XMLSchema" xmlns:p="http://schemas.microsoft.com/office/2006/metadata/properties" xmlns:ns2="8f659357-f805-491c-ad0b-5621b2de6466" xmlns:ns3="d5c732d2-f217-444a-91d8-37c5714ca695" targetNamespace="http://schemas.microsoft.com/office/2006/metadata/properties" ma:root="true" ma:fieldsID="67be6965022b95aa9d7585358a9bb7fc" ns2:_="" ns3:_="">
    <xsd:import namespace="8f659357-f805-491c-ad0b-5621b2de6466"/>
    <xsd:import namespace="d5c732d2-f217-444a-91d8-37c5714ca69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AutoTags" minOccurs="0"/>
                <xsd:element ref="ns2:MediaLengthInSecond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f659357-f805-491c-ad0b-5621b2de646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LengthInSeconds" ma:index="14" nillable="true" ma:displayName="Length (seconds)" ma:internalName="MediaLengthInSeconds" ma:readOnly="true">
      <xsd:simpleType>
        <xsd:restriction base="dms:Unknown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ea606fe5-00d0-49e1-aa33-d9ffd020910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5c732d2-f217-444a-91d8-37c5714ca695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787221a7-1fed-4694-a1ec-bb608177e353}" ma:internalName="TaxCatchAll" ma:showField="CatchAllData" ma:web="d5c732d2-f217-444a-91d8-37c5714ca69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d5c732d2-f217-444a-91d8-37c5714ca695" xsi:nil="true"/>
    <lcf76f155ced4ddcb4097134ff3c332f xmlns="8f659357-f805-491c-ad0b-5621b2de6466">
      <Terms xmlns="http://schemas.microsoft.com/office/infopath/2007/PartnerControls"/>
    </lcf76f155ced4ddcb4097134ff3c332f>
    <MediaLengthInSeconds xmlns="8f659357-f805-491c-ad0b-5621b2de6466" xsi:nil="true"/>
  </documentManagement>
</p:properties>
</file>

<file path=customXml/itemProps1.xml><?xml version="1.0" encoding="utf-8"?>
<ds:datastoreItem xmlns:ds="http://schemas.openxmlformats.org/officeDocument/2006/customXml" ds:itemID="{E4F6B47F-CD5C-45EC-BCDC-C78E82036976}"/>
</file>

<file path=customXml/itemProps2.xml><?xml version="1.0" encoding="utf-8"?>
<ds:datastoreItem xmlns:ds="http://schemas.openxmlformats.org/officeDocument/2006/customXml" ds:itemID="{0641F936-1312-401C-8E89-367DBE60A7DB}"/>
</file>

<file path=customXml/itemProps3.xml><?xml version="1.0" encoding="utf-8"?>
<ds:datastoreItem xmlns:ds="http://schemas.openxmlformats.org/officeDocument/2006/customXml" ds:itemID="{771EBA96-F976-4CA0-A01E-EB21E4E5B7BE}"/>
</file>

<file path=docProps/app.xml><?xml version="1.0" encoding="utf-8"?>
<Properties xmlns="http://schemas.openxmlformats.org/officeDocument/2006/extended-properties" xmlns:vt="http://schemas.openxmlformats.org/officeDocument/2006/docPropsVTypes">
  <Template>{33057687-8793-EB47-A5E0-08E93C53D0F2}tf10001071</Template>
  <TotalTime>9173</TotalTime>
  <Words>1032</Words>
  <Application>Microsoft Macintosh PowerPoint</Application>
  <PresentationFormat>Widescreen</PresentationFormat>
  <Paragraphs>192</Paragraphs>
  <Slides>33</Slides>
  <Notes>20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9" baseType="lpstr">
      <vt:lpstr>Arial</vt:lpstr>
      <vt:lpstr>Calibri</vt:lpstr>
      <vt:lpstr>Futura Medium</vt:lpstr>
      <vt:lpstr>OpenDyslexic</vt:lpstr>
      <vt:lpstr>Wingdings</vt:lpstr>
      <vt:lpstr>Blank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sandra.burns@bigpond.com</cp:lastModifiedBy>
  <cp:revision>211</cp:revision>
  <cp:lastPrinted>2018-09-03T08:41:25Z</cp:lastPrinted>
  <dcterms:created xsi:type="dcterms:W3CDTF">2018-03-29T05:56:09Z</dcterms:created>
  <dcterms:modified xsi:type="dcterms:W3CDTF">2020-03-25T07:26:46Z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0x010100C8157990E5B9394AB60DC397E95032F9</vt:lpwstr>
  </property>
  <property fmtid="{D5CDD505-2E9C-101B-9397-08002B2CF9AE}" pid="3" name="Order">
    <vt:lpwstr>6000.00000000000</vt:lpwstr>
  </property>
  <property fmtid="{D5CDD505-2E9C-101B-9397-08002B2CF9AE}" pid="4" name="xd_ProgID">
    <vt:lpwstr/>
  </property>
  <property fmtid="{D5CDD505-2E9C-101B-9397-08002B2CF9AE}" pid="5" name="_SourceUrl">
    <vt:lpwstr/>
  </property>
  <property fmtid="{D5CDD505-2E9C-101B-9397-08002B2CF9AE}" pid="6" name="_SharedFileIndex">
    <vt:lpwstr/>
  </property>
  <property fmtid="{D5CDD505-2E9C-101B-9397-08002B2CF9AE}" pid="7" name="ComplianceAssetId">
    <vt:lpwstr/>
  </property>
  <property fmtid="{D5CDD505-2E9C-101B-9397-08002B2CF9AE}" pid="8" name="TemplateUrl">
    <vt:lpwstr/>
  </property>
  <property fmtid="{D5CDD505-2E9C-101B-9397-08002B2CF9AE}" pid="9" name="_ExtendedDescription">
    <vt:lpwstr/>
  </property>
  <property fmtid="{D5CDD505-2E9C-101B-9397-08002B2CF9AE}" pid="10" name="TriggerFlowInfo">
    <vt:lpwstr/>
  </property>
  <property fmtid="{D5CDD505-2E9C-101B-9397-08002B2CF9AE}" pid="11" name="xd_Signature">
    <vt:lpwstr/>
  </property>
</Properties>
</file>